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9" r:id="rId2"/>
  </p:sldIdLst>
  <p:sldSz cx="12192000" cy="6858000"/>
  <p:notesSz cx="6858000" cy="9144000"/>
  <p:embeddedFontLst>
    <p:embeddedFont>
      <p:font typeface="Inter" panose="02000503000000020004" pitchFamily="2" charset="0"/>
      <p:regular r:id="rId3"/>
      <p:bold r:id="rId4"/>
    </p:embeddedFont>
    <p:embeddedFont>
      <p:font typeface="Inter Light" panose="02000503000000020004" pitchFamily="2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F20"/>
    <a:srgbClr val="F3F4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44"/>
    <p:restoredTop sz="94646"/>
  </p:normalViewPr>
  <p:slideViewPr>
    <p:cSldViewPr snapToGrid="0">
      <p:cViewPr varScale="1">
        <p:scale>
          <a:sx n="103" d="100"/>
          <a:sy n="103" d="100"/>
        </p:scale>
        <p:origin x="19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B9F5F-EFCE-2476-DC03-A01F212DC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D4E6F-E9BB-0DCD-48F4-35E083CEC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60228-ED52-B315-7643-5994483CF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5CF8-F211-A649-819D-1B48A1BE1787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3928B-43E4-9EC6-18D4-B039EF6B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168A5-9A4A-61AD-2573-0D8E4411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39B5-8D61-2541-89E8-7FE11228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58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4AC80-8960-EEF9-9E89-690021CA3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70FE0-AE22-3095-FBDD-32DDEA58F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04B05-E8B7-40ED-7734-DD99C5E11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5CF8-F211-A649-819D-1B48A1BE1787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C395B-1741-72F8-1B1F-FCECFDD21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32103-5257-E2BA-9588-53BAAD69A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39B5-8D61-2541-89E8-7FE11228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3875D0-4352-0415-EEF4-CB99C5E4A0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49E66-97F0-E2AE-6057-004364588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07685-2591-2C87-D2F2-AB812A6B0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5CF8-F211-A649-819D-1B48A1BE1787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AB57E-BEC4-8714-C6CF-FD508A3CB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49E21-9DF8-E21B-DFBD-823AA4B8D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39B5-8D61-2541-89E8-7FE11228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6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E5D4E-A480-BEB2-3340-022AF23A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4FEB-B952-8140-2494-564555638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E51A2-84B6-2EAA-592A-0E67AE809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5CF8-F211-A649-819D-1B48A1BE1787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655DB-D60A-801C-2793-91865E0AB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34BF7-379C-54CC-A4E8-F99017C3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39B5-8D61-2541-89E8-7FE11228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5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BA139-F490-76AF-6073-D640CC14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F4718-3FBF-3CE8-70AC-269E33884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C566E-12E4-F215-94AF-00CABF77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5CF8-F211-A649-819D-1B48A1BE1787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92852-E970-AD8B-79CA-2035B9890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556FC-2E93-BD67-CCE8-CF25C8660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39B5-8D61-2541-89E8-7FE11228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DA2B1-1B01-2BC3-6127-A549AC097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B11F7-2522-6F68-D208-6C87F63B59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9E4C7-23CA-A0E7-75DE-3685E5EEC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9FFDC-6C10-4E2B-C508-D29894727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5CF8-F211-A649-819D-1B48A1BE1787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DE579-F101-3C1E-3CFF-AADC7B61A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B9B35-1941-F8A3-42C6-A6E95DF7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39B5-8D61-2541-89E8-7FE11228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3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A248-C44E-D32B-2616-D3232E10F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A3C06-BC63-10D5-04CB-AD48B8FE4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586CF-D046-A233-85BF-14263256A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7A9F6-A7EF-B381-C349-D9A0FE6A6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E3E456-F186-3781-0DE8-D36F23B9E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66730E-8498-DAA5-3FA7-717D7094F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5CF8-F211-A649-819D-1B48A1BE1787}" type="datetimeFigureOut">
              <a:rPr lang="en-US" smtClean="0"/>
              <a:t>10/8/24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95054F-D5A0-4993-EF5D-011E37D47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3896E7-4CE5-99E0-86D0-5457091E5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39B5-8D61-2541-89E8-7FE11228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3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943FD-A9DC-58D8-ADF6-95D6E1404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952FAD-DD92-A2C8-C820-685F92209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5CF8-F211-A649-819D-1B48A1BE1787}" type="datetimeFigureOut">
              <a:rPr lang="en-US" smtClean="0"/>
              <a:t>10/8/24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C41A7-FB59-1B57-57A0-EB52DA61B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2966F-4112-DF26-C6E5-F621E6B25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39B5-8D61-2541-89E8-7FE11228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58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6B5EF8-7457-4257-6706-1839F00CB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5CF8-F211-A649-819D-1B48A1BE1787}" type="datetimeFigureOut">
              <a:rPr lang="en-US" smtClean="0"/>
              <a:t>10/8/24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B319A-9988-E9E7-B87F-7F88284B0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FCC2B-E3A6-7F22-54F4-6BF12768D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39B5-8D61-2541-89E8-7FE11228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36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7A391-7F01-FE22-804D-92EB344BC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5F073-9811-E076-4D48-F50654C5E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3B1F4-F767-D81C-06A8-5A6703050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E34CD-B821-8D70-14C5-466079340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5CF8-F211-A649-819D-1B48A1BE1787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03C4C-334F-446A-8124-AE69BAA4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4761A-2A73-7D75-F510-05E77DC01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39B5-8D61-2541-89E8-7FE11228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4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7A3AE-5810-DB0A-CAF0-B0C6035F1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150BAD-9722-EF59-E31A-48D45382A6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7785E9-6629-F16D-716B-7A1AF8917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0D129-EE59-7131-4384-0DF99EE57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5CF8-F211-A649-819D-1B48A1BE1787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1EBD0-0A3B-300D-1273-63E0E14AF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123D1-2ACE-6D19-B08E-D842913C4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39B5-8D61-2541-89E8-7FE11228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3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03FE6C-9F35-F99D-2CE8-ABDDD2829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7" y="503238"/>
            <a:ext cx="111918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6BBE4-6C46-676E-34F9-83E001998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7" y="2071395"/>
            <a:ext cx="11191876" cy="4105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8157D-8B6E-AF6F-741B-8BF137DB4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32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185CF8-F211-A649-819D-1B48A1BE1787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1E606-6D2E-541B-4545-0BB7672DF8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0359" y="6356350"/>
            <a:ext cx="55051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ED9A9-0922-1E8C-334C-3E7EB339E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19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7739B5-8D61-2541-89E8-7FE11228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4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7" userDrawn="1">
          <p15:clr>
            <a:srgbClr val="F26B43"/>
          </p15:clr>
        </p15:guide>
        <p15:guide id="2" pos="795" userDrawn="1">
          <p15:clr>
            <a:srgbClr val="F26B43"/>
          </p15:clr>
        </p15:guide>
        <p15:guide id="3" pos="913" userDrawn="1">
          <p15:clr>
            <a:srgbClr val="F26B43"/>
          </p15:clr>
        </p15:guide>
        <p15:guide id="4" pos="1399" userDrawn="1">
          <p15:clr>
            <a:srgbClr val="F26B43"/>
          </p15:clr>
        </p15:guide>
        <p15:guide id="5" pos="1512" userDrawn="1">
          <p15:clr>
            <a:srgbClr val="F26B43"/>
          </p15:clr>
        </p15:guide>
        <p15:guide id="6" pos="1991" userDrawn="1">
          <p15:clr>
            <a:srgbClr val="F26B43"/>
          </p15:clr>
        </p15:guide>
        <p15:guide id="7" pos="2104" userDrawn="1">
          <p15:clr>
            <a:srgbClr val="F26B43"/>
          </p15:clr>
        </p15:guide>
        <p15:guide id="8" pos="2586" userDrawn="1">
          <p15:clr>
            <a:srgbClr val="F26B43"/>
          </p15:clr>
        </p15:guide>
        <p15:guide id="9" pos="2704" userDrawn="1">
          <p15:clr>
            <a:srgbClr val="F26B43"/>
          </p15:clr>
        </p15:guide>
        <p15:guide id="10" pos="3190" userDrawn="1">
          <p15:clr>
            <a:srgbClr val="F26B43"/>
          </p15:clr>
        </p15:guide>
        <p15:guide id="11" pos="3303" userDrawn="1">
          <p15:clr>
            <a:srgbClr val="F26B43"/>
          </p15:clr>
        </p15:guide>
        <p15:guide id="12" pos="3789" userDrawn="1">
          <p15:clr>
            <a:srgbClr val="F26B43"/>
          </p15:clr>
        </p15:guide>
        <p15:guide id="13" pos="3903" userDrawn="1">
          <p15:clr>
            <a:srgbClr val="F26B43"/>
          </p15:clr>
        </p15:guide>
        <p15:guide id="14" pos="4385" userDrawn="1">
          <p15:clr>
            <a:srgbClr val="F26B43"/>
          </p15:clr>
        </p15:guide>
        <p15:guide id="15" pos="4494" userDrawn="1">
          <p15:clr>
            <a:srgbClr val="F26B43"/>
          </p15:clr>
        </p15:guide>
        <p15:guide id="16" pos="4976" userDrawn="1">
          <p15:clr>
            <a:srgbClr val="F26B43"/>
          </p15:clr>
        </p15:guide>
        <p15:guide id="17" pos="5090" userDrawn="1">
          <p15:clr>
            <a:srgbClr val="F26B43"/>
          </p15:clr>
        </p15:guide>
        <p15:guide id="18" pos="5572" userDrawn="1">
          <p15:clr>
            <a:srgbClr val="F26B43"/>
          </p15:clr>
        </p15:guide>
        <p15:guide id="19" pos="5689" userDrawn="1">
          <p15:clr>
            <a:srgbClr val="F26B43"/>
          </p15:clr>
        </p15:guide>
        <p15:guide id="20" pos="6171" userDrawn="1">
          <p15:clr>
            <a:srgbClr val="F26B43"/>
          </p15:clr>
        </p15:guide>
        <p15:guide id="21" pos="6285" userDrawn="1">
          <p15:clr>
            <a:srgbClr val="F26B43"/>
          </p15:clr>
        </p15:guide>
        <p15:guide id="22" pos="6767" userDrawn="1">
          <p15:clr>
            <a:srgbClr val="F26B43"/>
          </p15:clr>
        </p15:guide>
        <p15:guide id="23" pos="6881" userDrawn="1">
          <p15:clr>
            <a:srgbClr val="F26B43"/>
          </p15:clr>
        </p15:guide>
        <p15:guide id="24" pos="7367" userDrawn="1">
          <p15:clr>
            <a:srgbClr val="F26B43"/>
          </p15:clr>
        </p15:guide>
        <p15:guide id="25" orient="horz" pos="317" userDrawn="1">
          <p15:clr>
            <a:srgbClr val="F26B43"/>
          </p15:clr>
        </p15:guide>
        <p15:guide id="26" orient="horz" pos="40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-up of a grey sphere&#10;&#10;Description automatically generated">
            <a:extLst>
              <a:ext uri="{FF2B5EF4-FFF2-40B4-BE49-F238E27FC236}">
                <a16:creationId xmlns:a16="http://schemas.microsoft.com/office/drawing/2014/main" id="{BFDBC756-8FF3-7EC9-FA9C-365312AE91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7436941" y="0"/>
            <a:ext cx="475505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944B4B-78B0-BEEB-5345-0B2B3938F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37" y="503238"/>
            <a:ext cx="11191875" cy="1695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2D1778-A654-6A12-D08B-D8744C7E5666}"/>
              </a:ext>
            </a:extLst>
          </p:cNvPr>
          <p:cNvSpPr txBox="1"/>
          <p:nvPr/>
        </p:nvSpPr>
        <p:spPr>
          <a:xfrm>
            <a:off x="4025242" y="1876340"/>
            <a:ext cx="76698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Inter Light" panose="02000503000000020004" pitchFamily="2" charset="0"/>
                <a:ea typeface="Inter Light" panose="02000503000000020004" pitchFamily="2" charset="0"/>
              </a:rPr>
              <a:t>Jim Steele is the founder of Holistic Performance Lab and a renowned catalyst in the field of transformational </a:t>
            </a:r>
            <a:r>
              <a:rPr lang="en-US" sz="1600" dirty="0" err="1">
                <a:latin typeface="Inter Light" panose="02000503000000020004" pitchFamily="2" charset="0"/>
                <a:ea typeface="Inter Light" panose="02000503000000020004" pitchFamily="2" charset="0"/>
              </a:rPr>
              <a:t>behvioural</a:t>
            </a:r>
            <a:r>
              <a:rPr lang="en-US" sz="1600" dirty="0">
                <a:latin typeface="Inter Light" panose="02000503000000020004" pitchFamily="2" charset="0"/>
                <a:ea typeface="Inter Light" panose="02000503000000020004" pitchFamily="2" charset="0"/>
              </a:rPr>
              <a:t> change. For over three decades, he has been sought after by organizations globally for his expertise in integrating wellbeing with performance, particularly for business leaders and high-potential teams. Through engaging events and strategic workshops, Jim advocates for making wellbeing a core priority, fostering resilient workforces that drive exceptional results.</a:t>
            </a:r>
          </a:p>
          <a:p>
            <a:endParaRPr lang="en-US" sz="1600" dirty="0">
              <a:latin typeface="Inter Light" panose="02000503000000020004" pitchFamily="2" charset="0"/>
              <a:ea typeface="Inter Light" panose="02000503000000020004" pitchFamily="2" charset="0"/>
            </a:endParaRPr>
          </a:p>
          <a:p>
            <a:r>
              <a:rPr lang="en-US" sz="1600" dirty="0">
                <a:latin typeface="Inter Light" panose="02000503000000020004" pitchFamily="2" charset="0"/>
                <a:ea typeface="Inter Light" panose="02000503000000020004" pitchFamily="2" charset="0"/>
              </a:rPr>
              <a:t>At HP Lab, he spearheads research and experimentation in performance psychology and neuroscience, crafting tailored services to meet the evolving challenges of modern business. A regular speaker at London Business School, </a:t>
            </a:r>
            <a:r>
              <a:rPr lang="en-US" sz="1600">
                <a:latin typeface="Inter Light" panose="02000503000000020004" pitchFamily="2" charset="0"/>
                <a:ea typeface="Inter Light" panose="02000503000000020004" pitchFamily="2" charset="0"/>
              </a:rPr>
              <a:t>the Institute for Management Development </a:t>
            </a:r>
            <a:r>
              <a:rPr lang="en-US" sz="1600" dirty="0">
                <a:latin typeface="Inter Light" panose="02000503000000020004" pitchFamily="2" charset="0"/>
                <a:ea typeface="Inter Light" panose="02000503000000020004" pitchFamily="2" charset="0"/>
              </a:rPr>
              <a:t>and collaborator with the University of British Columbia, Jim is also a recognized thought leader, featured in esteemed publications like Forbes, The Association of MBAs, Elite Business Magazine and The Huffington Post and frequently shares insights on industry blogs and podcasts.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3932766-69FC-87AE-2122-7BC11B7DF3C6}"/>
              </a:ext>
            </a:extLst>
          </p:cNvPr>
          <p:cNvCxnSpPr>
            <a:cxnSpLocks/>
          </p:cNvCxnSpPr>
          <p:nvPr/>
        </p:nvCxnSpPr>
        <p:spPr>
          <a:xfrm>
            <a:off x="503237" y="6345367"/>
            <a:ext cx="11191876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C25E811-C50E-2428-3477-754328C7528B}"/>
              </a:ext>
            </a:extLst>
          </p:cNvPr>
          <p:cNvSpPr txBox="1"/>
          <p:nvPr/>
        </p:nvSpPr>
        <p:spPr>
          <a:xfrm>
            <a:off x="4025242" y="1147193"/>
            <a:ext cx="5621355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dirty="0">
                <a:latin typeface="Inter Light" panose="02000503000000020004" pitchFamily="2" charset="0"/>
                <a:ea typeface="Inter Light" panose="02000503000000020004" pitchFamily="2" charset="0"/>
              </a:rPr>
              <a:t>Jim Steele</a:t>
            </a:r>
          </a:p>
        </p:txBody>
      </p:sp>
      <p:pic>
        <p:nvPicPr>
          <p:cNvPr id="3" name="Picture 2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BAA5D8BE-A33F-CA47-BF7B-17040C658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37" y="1069263"/>
            <a:ext cx="3196170" cy="480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66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163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Inter Light</vt:lpstr>
      <vt:lpstr>Inter</vt:lpstr>
      <vt:lpstr>Aptos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Bean</dc:creator>
  <cp:lastModifiedBy>Jim Steele</cp:lastModifiedBy>
  <cp:revision>7</cp:revision>
  <dcterms:created xsi:type="dcterms:W3CDTF">2024-07-04T04:47:31Z</dcterms:created>
  <dcterms:modified xsi:type="dcterms:W3CDTF">2024-10-08T09:33:26Z</dcterms:modified>
</cp:coreProperties>
</file>