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EF731D-BB60-6F7A-BC09-2F4AF29B46B2}" v="295" dt="2024-11-25T14:39:05.340"/>
    <p1510:client id="{F80C98A2-66BD-F713-F330-57B26A96BF1D}" v="4" dt="2024-11-25T14:40:04.7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10"/>
    <p:restoredTop sz="94692"/>
  </p:normalViewPr>
  <p:slideViewPr>
    <p:cSldViewPr snapToGrid="0">
      <p:cViewPr varScale="1">
        <p:scale>
          <a:sx n="106" d="100"/>
          <a:sy n="106" d="100"/>
        </p:scale>
        <p:origin x="792" y="17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75977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47537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97867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60725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86320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99336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7533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71888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8065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35921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34269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11/25/2024</a:t>
            </a:fld>
            <a:endParaRPr lang="en-US"/>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8040085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Freeform 2"/>
          <p:cNvSpPr/>
          <p:nvPr/>
        </p:nvSpPr>
        <p:spPr>
          <a:xfrm>
            <a:off x="5556034" y="5754621"/>
            <a:ext cx="6635966" cy="1103379"/>
          </a:xfrm>
          <a:custGeom>
            <a:avLst/>
            <a:gdLst/>
            <a:ahLst/>
            <a:cxnLst/>
            <a:rect l="l" t="t" r="r" b="b"/>
            <a:pathLst>
              <a:path w="9953949" h="1655069">
                <a:moveTo>
                  <a:pt x="0" y="0"/>
                </a:moveTo>
                <a:lnTo>
                  <a:pt x="9953949" y="0"/>
                </a:lnTo>
                <a:lnTo>
                  <a:pt x="9953949" y="1655069"/>
                </a:lnTo>
                <a:lnTo>
                  <a:pt x="0" y="1655069"/>
                </a:lnTo>
                <a:lnTo>
                  <a:pt x="0" y="0"/>
                </a:lnTo>
                <a:close/>
              </a:path>
            </a:pathLst>
          </a:custGeom>
          <a:blipFill>
            <a:blip r:embed="rId2"/>
            <a:stretch>
              <a:fillRect t="-100473" r="-4232" b="-26323"/>
            </a:stretch>
          </a:blipFill>
        </p:spPr>
        <p:txBody>
          <a:bodyPr/>
          <a:lstStyle/>
          <a:p>
            <a:pPr defTabSz="609630"/>
            <a:endParaRPr lang="en-US" sz="1200">
              <a:solidFill>
                <a:prstClr val="black"/>
              </a:solidFill>
              <a:latin typeface="Calibri"/>
            </a:endParaRPr>
          </a:p>
        </p:txBody>
      </p:sp>
      <p:sp>
        <p:nvSpPr>
          <p:cNvPr id="3" name="AutoShape 3"/>
          <p:cNvSpPr/>
          <p:nvPr/>
        </p:nvSpPr>
        <p:spPr>
          <a:xfrm>
            <a:off x="685800" y="5718491"/>
            <a:ext cx="10820400" cy="5637"/>
          </a:xfrm>
          <a:prstGeom prst="line">
            <a:avLst/>
          </a:prstGeom>
          <a:ln w="19050" cap="flat">
            <a:solidFill>
              <a:srgbClr val="E7A182"/>
            </a:solidFill>
            <a:prstDash val="solid"/>
            <a:headEnd type="none" w="sm" len="sm"/>
            <a:tailEnd type="none" w="sm" len="sm"/>
          </a:ln>
        </p:spPr>
        <p:txBody>
          <a:bodyPr/>
          <a:lstStyle/>
          <a:p>
            <a:pPr defTabSz="609630"/>
            <a:endParaRPr lang="en-US" sz="1200">
              <a:solidFill>
                <a:prstClr val="black"/>
              </a:solidFill>
              <a:latin typeface="Calibri"/>
            </a:endParaRPr>
          </a:p>
        </p:txBody>
      </p:sp>
      <p:sp>
        <p:nvSpPr>
          <p:cNvPr id="4" name="Freeform 4"/>
          <p:cNvSpPr/>
          <p:nvPr/>
        </p:nvSpPr>
        <p:spPr>
          <a:xfrm>
            <a:off x="8185011" y="-654730"/>
            <a:ext cx="3780601" cy="3196498"/>
          </a:xfrm>
          <a:custGeom>
            <a:avLst/>
            <a:gdLst/>
            <a:ahLst/>
            <a:cxnLst/>
            <a:rect l="l" t="t" r="r" b="b"/>
            <a:pathLst>
              <a:path w="5670902" h="4794747">
                <a:moveTo>
                  <a:pt x="0" y="0"/>
                </a:moveTo>
                <a:lnTo>
                  <a:pt x="5670901" y="0"/>
                </a:lnTo>
                <a:lnTo>
                  <a:pt x="5670901" y="4794747"/>
                </a:lnTo>
                <a:lnTo>
                  <a:pt x="0" y="4794747"/>
                </a:lnTo>
                <a:lnTo>
                  <a:pt x="0" y="0"/>
                </a:lnTo>
                <a:close/>
              </a:path>
            </a:pathLst>
          </a:custGeom>
          <a:blipFill>
            <a:blip r:embed="rId3"/>
            <a:stretch>
              <a:fillRect/>
            </a:stretch>
          </a:blipFill>
        </p:spPr>
        <p:txBody>
          <a:bodyPr/>
          <a:lstStyle/>
          <a:p>
            <a:pPr defTabSz="609630"/>
            <a:endParaRPr lang="en-US" sz="1200">
              <a:solidFill>
                <a:prstClr val="black"/>
              </a:solidFill>
              <a:latin typeface="Calibri"/>
            </a:endParaRPr>
          </a:p>
        </p:txBody>
      </p:sp>
      <p:sp>
        <p:nvSpPr>
          <p:cNvPr id="5" name="TextBox 5"/>
          <p:cNvSpPr txBox="1"/>
          <p:nvPr/>
        </p:nvSpPr>
        <p:spPr>
          <a:xfrm>
            <a:off x="687551" y="2540876"/>
            <a:ext cx="9794987" cy="2836674"/>
          </a:xfrm>
          <a:prstGeom prst="rect">
            <a:avLst/>
          </a:prstGeom>
        </p:spPr>
        <p:txBody>
          <a:bodyPr wrap="square" lIns="0" tIns="0" rIns="0" bIns="0" rtlCol="0" anchor="t">
            <a:spAutoFit/>
          </a:bodyPr>
          <a:lstStyle/>
          <a:p>
            <a:pPr defTabSz="609630">
              <a:lnSpc>
                <a:spcPts val="5574"/>
              </a:lnSpc>
            </a:pPr>
            <a:r>
              <a:rPr lang="en-US" sz="5050" dirty="0">
                <a:solidFill>
                  <a:srgbClr val="FFFFFF"/>
                </a:solidFill>
                <a:latin typeface="Neue Machina"/>
                <a:sym typeface="Neue Machina"/>
              </a:rPr>
              <a:t>Inspiring High Performing Teams</a:t>
            </a:r>
            <a:endParaRPr lang="en-US" dirty="0"/>
          </a:p>
          <a:p>
            <a:pPr defTabSz="609630">
              <a:lnSpc>
                <a:spcPts val="5574"/>
              </a:lnSpc>
            </a:pPr>
            <a:endParaRPr lang="en-US" sz="5050" dirty="0">
              <a:solidFill>
                <a:srgbClr val="FFFFFF"/>
              </a:solidFill>
              <a:latin typeface="Neue Machina"/>
              <a:ea typeface="Neue Machina"/>
              <a:cs typeface="Neue Machina"/>
            </a:endParaRPr>
          </a:p>
          <a:p>
            <a:pPr defTabSz="609630">
              <a:lnSpc>
                <a:spcPts val="5574"/>
              </a:lnSpc>
            </a:pPr>
            <a:endParaRPr lang="en-US" sz="5068" dirty="0">
              <a:solidFill>
                <a:srgbClr val="FFFFFF"/>
              </a:solidFill>
              <a:latin typeface="Neue Machina"/>
              <a:ea typeface="Neue Machina"/>
              <a:cs typeface="Neue Machina"/>
              <a:sym typeface="Neue Machina"/>
            </a:endParaRPr>
          </a:p>
          <a:p>
            <a:pPr defTabSz="609630">
              <a:lnSpc>
                <a:spcPts val="5574"/>
              </a:lnSpc>
            </a:pPr>
            <a:r>
              <a:rPr lang="en-US" sz="3200" b="1" dirty="0">
                <a:solidFill>
                  <a:srgbClr val="FFFFFF"/>
                </a:solidFill>
                <a:latin typeface="Poppins"/>
                <a:ea typeface="Neue Machina"/>
                <a:cs typeface="Neue Machina"/>
                <a:sym typeface="Neue Machina"/>
              </a:rPr>
              <a:t>Session Overview</a:t>
            </a:r>
            <a:endParaRPr lang="en-US" sz="3200" b="1" dirty="0">
              <a:solidFill>
                <a:srgbClr val="FFFFFF"/>
              </a:solidFill>
              <a:latin typeface="Poppins"/>
              <a:ea typeface="Neue Machina"/>
              <a:cs typeface="Neue Machina"/>
            </a:endParaRPr>
          </a:p>
        </p:txBody>
      </p:sp>
      <p:sp>
        <p:nvSpPr>
          <p:cNvPr id="6" name="TextBox 5">
            <a:extLst>
              <a:ext uri="{FF2B5EF4-FFF2-40B4-BE49-F238E27FC236}">
                <a16:creationId xmlns:a16="http://schemas.microsoft.com/office/drawing/2014/main" id="{EA22FCB5-D3E1-C7DD-E5D6-DD2A52CF9385}"/>
              </a:ext>
            </a:extLst>
          </p:cNvPr>
          <p:cNvSpPr txBox="1"/>
          <p:nvPr/>
        </p:nvSpPr>
        <p:spPr>
          <a:xfrm>
            <a:off x="683827" y="5799959"/>
            <a:ext cx="9794987" cy="1405706"/>
          </a:xfrm>
          <a:prstGeom prst="rect">
            <a:avLst/>
          </a:prstGeom>
        </p:spPr>
        <p:txBody>
          <a:bodyPr wrap="square" lIns="0" tIns="0" rIns="0" bIns="0" rtlCol="0" anchor="t">
            <a:spAutoFit/>
          </a:bodyPr>
          <a:lstStyle/>
          <a:p>
            <a:pPr defTabSz="609630">
              <a:lnSpc>
                <a:spcPts val="5574"/>
              </a:lnSpc>
            </a:pPr>
            <a:r>
              <a:rPr lang="en-US" sz="2800" dirty="0">
                <a:solidFill>
                  <a:srgbClr val="FFFFFF"/>
                </a:solidFill>
                <a:latin typeface="Neue Machina"/>
                <a:ea typeface="Neue Machina"/>
                <a:cs typeface="Neue Machina"/>
                <a:sym typeface="Neue Machina"/>
              </a:rPr>
              <a:t>Jim Steele</a:t>
            </a:r>
            <a:endParaRPr lang="en-US" sz="2800" dirty="0">
              <a:solidFill>
                <a:srgbClr val="FFFFFF"/>
              </a:solidFill>
              <a:latin typeface="Neue Machina"/>
              <a:ea typeface="Neue Machina"/>
              <a:cs typeface="Neue Machina"/>
            </a:endParaRPr>
          </a:p>
          <a:p>
            <a:pPr defTabSz="609630">
              <a:lnSpc>
                <a:spcPts val="5574"/>
              </a:lnSpc>
            </a:pPr>
            <a:endParaRPr lang="en-US" sz="4400" dirty="0">
              <a:solidFill>
                <a:srgbClr val="FFFFFF"/>
              </a:solidFill>
              <a:latin typeface="Neue Machina"/>
              <a:ea typeface="Neue Machina"/>
              <a:cs typeface="Neue Machina"/>
              <a:sym typeface="Neue Machina"/>
            </a:endParaRPr>
          </a:p>
        </p:txBody>
      </p:sp>
      <p:sp>
        <p:nvSpPr>
          <p:cNvPr id="8" name="TextBox 7">
            <a:extLst>
              <a:ext uri="{FF2B5EF4-FFF2-40B4-BE49-F238E27FC236}">
                <a16:creationId xmlns:a16="http://schemas.microsoft.com/office/drawing/2014/main" id="{CF496599-E431-BDE6-DF14-60DEAA00D05E}"/>
              </a:ext>
            </a:extLst>
          </p:cNvPr>
          <p:cNvSpPr txBox="1"/>
          <p:nvPr/>
        </p:nvSpPr>
        <p:spPr>
          <a:xfrm>
            <a:off x="685797" y="3433368"/>
            <a:ext cx="8574769" cy="574966"/>
          </a:xfrm>
          <a:prstGeom prst="rect">
            <a:avLst/>
          </a:prstGeom>
        </p:spPr>
        <p:txBody>
          <a:bodyPr wrap="square" lIns="0" tIns="0" rIns="0" bIns="0" rtlCol="0" anchor="t">
            <a:spAutoFit/>
          </a:bodyPr>
          <a:lstStyle/>
          <a:p>
            <a:pPr defTabSz="609630">
              <a:lnSpc>
                <a:spcPts val="2239"/>
              </a:lnSpc>
            </a:pPr>
            <a:r>
              <a:rPr lang="en-US" sz="3600" dirty="0">
                <a:solidFill>
                  <a:srgbClr val="E7A182"/>
                </a:solidFill>
                <a:latin typeface="Poppins"/>
                <a:ea typeface="Akzidenz-Grotesk Bold"/>
                <a:cs typeface="Akzidenz-Grotesk Bold"/>
                <a:sym typeface="Akzidenz-Grotesk Bold"/>
              </a:rPr>
              <a:t>Better, Smarter, Stronger - Together</a:t>
            </a:r>
            <a:endParaRPr lang="en-US" sz="3600" dirty="0">
              <a:solidFill>
                <a:srgbClr val="E7A182"/>
              </a:solidFill>
              <a:latin typeface="Poppins"/>
              <a:ea typeface="Akzidenz-Grotesk Bold"/>
              <a:cs typeface="Akzidenz-Grotesk Bold"/>
            </a:endParaRPr>
          </a:p>
          <a:p>
            <a:pPr defTabSz="609630">
              <a:lnSpc>
                <a:spcPts val="2239"/>
              </a:lnSpc>
            </a:pPr>
            <a:endParaRPr lang="en-US" sz="2400" dirty="0">
              <a:solidFill>
                <a:srgbClr val="E7A182"/>
              </a:solidFill>
              <a:latin typeface="Akzidenz-Grotesk Bold"/>
              <a:ea typeface="Akzidenz-Grotesk Bold"/>
              <a:cs typeface="Akzidenz-Grotesk Bold"/>
              <a:sym typeface="Akzidenz-Grotesk Bo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AutoShape 2"/>
          <p:cNvSpPr/>
          <p:nvPr/>
        </p:nvSpPr>
        <p:spPr>
          <a:xfrm>
            <a:off x="685800" y="6003051"/>
            <a:ext cx="10820400" cy="5637"/>
          </a:xfrm>
          <a:prstGeom prst="line">
            <a:avLst/>
          </a:prstGeom>
          <a:ln w="19050" cap="flat">
            <a:solidFill>
              <a:srgbClr val="E7A182"/>
            </a:solidFill>
            <a:prstDash val="solid"/>
            <a:headEnd type="none" w="sm" len="sm"/>
            <a:tailEnd type="none" w="sm" len="sm"/>
          </a:ln>
        </p:spPr>
        <p:txBody>
          <a:bodyPr/>
          <a:lstStyle/>
          <a:p>
            <a:pPr defTabSz="609630"/>
            <a:endParaRPr lang="en-US" sz="1200">
              <a:solidFill>
                <a:prstClr val="black"/>
              </a:solidFill>
              <a:latin typeface="Calibri"/>
            </a:endParaRPr>
          </a:p>
        </p:txBody>
      </p:sp>
      <p:sp>
        <p:nvSpPr>
          <p:cNvPr id="3" name="Freeform 3"/>
          <p:cNvSpPr/>
          <p:nvPr/>
        </p:nvSpPr>
        <p:spPr>
          <a:xfrm>
            <a:off x="9938600" y="-311379"/>
            <a:ext cx="2114433" cy="1787753"/>
          </a:xfrm>
          <a:custGeom>
            <a:avLst/>
            <a:gdLst/>
            <a:ahLst/>
            <a:cxnLst/>
            <a:rect l="l" t="t" r="r" b="b"/>
            <a:pathLst>
              <a:path w="3171649" h="2681629">
                <a:moveTo>
                  <a:pt x="0" y="0"/>
                </a:moveTo>
                <a:lnTo>
                  <a:pt x="3171649" y="0"/>
                </a:lnTo>
                <a:lnTo>
                  <a:pt x="3171649" y="2681630"/>
                </a:lnTo>
                <a:lnTo>
                  <a:pt x="0" y="2681630"/>
                </a:lnTo>
                <a:lnTo>
                  <a:pt x="0" y="0"/>
                </a:lnTo>
                <a:close/>
              </a:path>
            </a:pathLst>
          </a:custGeom>
          <a:blipFill>
            <a:blip r:embed="rId2"/>
            <a:stretch>
              <a:fillRect/>
            </a:stretch>
          </a:blipFill>
        </p:spPr>
        <p:txBody>
          <a:bodyPr/>
          <a:lstStyle/>
          <a:p>
            <a:pPr defTabSz="609630"/>
            <a:endParaRPr lang="en-US" sz="1200">
              <a:solidFill>
                <a:prstClr val="black"/>
              </a:solidFill>
              <a:latin typeface="Calibri"/>
            </a:endParaRPr>
          </a:p>
        </p:txBody>
      </p:sp>
      <p:sp>
        <p:nvSpPr>
          <p:cNvPr id="4" name="Freeform 4"/>
          <p:cNvSpPr/>
          <p:nvPr/>
        </p:nvSpPr>
        <p:spPr>
          <a:xfrm>
            <a:off x="3279704" y="6008687"/>
            <a:ext cx="8912297" cy="849313"/>
          </a:xfrm>
          <a:custGeom>
            <a:avLst/>
            <a:gdLst/>
            <a:ahLst/>
            <a:cxnLst/>
            <a:rect l="l" t="t" r="r" b="b"/>
            <a:pathLst>
              <a:path w="13368445" h="1273970">
                <a:moveTo>
                  <a:pt x="0" y="0"/>
                </a:moveTo>
                <a:lnTo>
                  <a:pt x="13368445" y="0"/>
                </a:lnTo>
                <a:lnTo>
                  <a:pt x="13368445" y="1273970"/>
                </a:lnTo>
                <a:lnTo>
                  <a:pt x="0" y="1273970"/>
                </a:lnTo>
                <a:lnTo>
                  <a:pt x="0" y="0"/>
                </a:lnTo>
                <a:close/>
              </a:path>
            </a:pathLst>
          </a:custGeom>
          <a:blipFill>
            <a:blip r:embed="rId3"/>
            <a:stretch>
              <a:fillRect t="-249784" r="-4232" b="-45928"/>
            </a:stretch>
          </a:blipFill>
        </p:spPr>
        <p:txBody>
          <a:bodyPr/>
          <a:lstStyle/>
          <a:p>
            <a:pPr defTabSz="609630"/>
            <a:endParaRPr lang="en-US" sz="1200">
              <a:solidFill>
                <a:prstClr val="black"/>
              </a:solidFill>
              <a:latin typeface="Calibri"/>
            </a:endParaRPr>
          </a:p>
        </p:txBody>
      </p:sp>
      <p:sp>
        <p:nvSpPr>
          <p:cNvPr id="6" name="TextBox 6"/>
          <p:cNvSpPr txBox="1"/>
          <p:nvPr/>
        </p:nvSpPr>
        <p:spPr>
          <a:xfrm>
            <a:off x="685801" y="2812289"/>
            <a:ext cx="10821504" cy="2800767"/>
          </a:xfrm>
          <a:prstGeom prst="rect">
            <a:avLst/>
          </a:prstGeom>
        </p:spPr>
        <p:txBody>
          <a:bodyPr wrap="square" lIns="0" tIns="0" rIns="0" bIns="0" rtlCol="0" anchor="t">
            <a:spAutoFit/>
          </a:bodyPr>
          <a:lstStyle/>
          <a:p>
            <a:pPr algn="just" defTabSz="609630"/>
            <a:r>
              <a:rPr lang="en-GB" sz="1400" dirty="0">
                <a:solidFill>
                  <a:srgbClr val="FFFFFF"/>
                </a:solidFill>
                <a:latin typeface="Poppins"/>
                <a:ea typeface="Calibri"/>
                <a:cs typeface="Poppins"/>
              </a:rPr>
              <a:t>This is not just another team building speech—it is a captivating journey that will answer the fundamental question: What differentiates a team from just a group of talented individuals? Prepare to revolutionise the way you understand and cultivate exceptional teams as we delve into the fascinating intersection of neuroscience and team dynamics.</a:t>
            </a:r>
            <a:endParaRPr lang="en-US" sz="1400" dirty="0">
              <a:solidFill>
                <a:srgbClr val="FFFFFF"/>
              </a:solidFill>
              <a:latin typeface="Poppins"/>
              <a:ea typeface="Calibri"/>
              <a:cs typeface="Poppins"/>
            </a:endParaRPr>
          </a:p>
          <a:p>
            <a:pPr algn="just" defTabSz="609630"/>
            <a:endParaRPr lang="en-GB" sz="1400" dirty="0">
              <a:solidFill>
                <a:srgbClr val="FFFFFF"/>
              </a:solidFill>
              <a:latin typeface="Poppins"/>
              <a:ea typeface="Calibri"/>
              <a:cs typeface="Poppins"/>
            </a:endParaRPr>
          </a:p>
          <a:p>
            <a:pPr algn="just" defTabSz="609630"/>
            <a:r>
              <a:rPr lang="en-GB" sz="1400" dirty="0">
                <a:solidFill>
                  <a:srgbClr val="FFFFFF"/>
                </a:solidFill>
                <a:latin typeface="Poppins"/>
                <a:ea typeface="Calibri"/>
                <a:cs typeface="Poppins"/>
              </a:rPr>
              <a:t>During this transformative session, we will explore a wide range of strategies and insights that can lead to achieving extraordinary results. One of the key elements we will delve into is the concept of creating an environment of group flow, where teams operate in a state of optimal performance and synchronisation.</a:t>
            </a:r>
            <a:endParaRPr lang="en-US" sz="1400" dirty="0">
              <a:solidFill>
                <a:srgbClr val="FFFFFF"/>
              </a:solidFill>
              <a:latin typeface="Poppins"/>
              <a:ea typeface="Calibri"/>
              <a:cs typeface="Poppins"/>
            </a:endParaRPr>
          </a:p>
          <a:p>
            <a:pPr algn="just" defTabSz="609630"/>
            <a:endParaRPr lang="en-GB" sz="1400" dirty="0">
              <a:solidFill>
                <a:srgbClr val="FFFFFF"/>
              </a:solidFill>
              <a:latin typeface="Poppins"/>
              <a:ea typeface="Calibri"/>
              <a:cs typeface="Poppins"/>
            </a:endParaRPr>
          </a:p>
          <a:p>
            <a:pPr algn="just" defTabSz="609630"/>
            <a:r>
              <a:rPr lang="en-GB" sz="1400" dirty="0">
                <a:solidFill>
                  <a:srgbClr val="FFFFFF"/>
                </a:solidFill>
                <a:latin typeface="Poppins"/>
                <a:ea typeface="Calibri"/>
                <a:cs typeface="Poppins"/>
              </a:rPr>
              <a:t>We will dive deep into the power of having a common purpose and setting stretch goals. By pushing boundaries and igniting motivation, teams are able to transcend the ordinary and strive for greatness. Understand the psychological and neurological mechanisms that underlie the impact of purpose and goals, and learn how to align your team's collective aspirations towards a unified vision.</a:t>
            </a:r>
            <a:endParaRPr lang="en-US" sz="1400" dirty="0">
              <a:solidFill>
                <a:srgbClr val="FFFFFF"/>
              </a:solidFill>
              <a:latin typeface="Poppins"/>
              <a:ea typeface="Calibri"/>
              <a:cs typeface="Poppins"/>
            </a:endParaRPr>
          </a:p>
          <a:p>
            <a:pPr algn="just" defTabSz="609630"/>
            <a:endParaRPr lang="en-GB" sz="1400" dirty="0">
              <a:solidFill>
                <a:srgbClr val="FFFFFF"/>
              </a:solidFill>
              <a:latin typeface="Poppins"/>
              <a:ea typeface="Calibri"/>
              <a:cs typeface="Poppins"/>
            </a:endParaRPr>
          </a:p>
        </p:txBody>
      </p:sp>
      <p:sp>
        <p:nvSpPr>
          <p:cNvPr id="7" name="TextBox 7"/>
          <p:cNvSpPr txBox="1"/>
          <p:nvPr/>
        </p:nvSpPr>
        <p:spPr>
          <a:xfrm>
            <a:off x="685797" y="2158989"/>
            <a:ext cx="5960321" cy="574966"/>
          </a:xfrm>
          <a:prstGeom prst="rect">
            <a:avLst/>
          </a:prstGeom>
        </p:spPr>
        <p:txBody>
          <a:bodyPr lIns="0" tIns="0" rIns="0" bIns="0" rtlCol="0" anchor="t">
            <a:spAutoFit/>
          </a:bodyPr>
          <a:lstStyle/>
          <a:p>
            <a:pPr defTabSz="609630">
              <a:lnSpc>
                <a:spcPts val="2239"/>
              </a:lnSpc>
            </a:pPr>
            <a:r>
              <a:rPr lang="en-US" sz="2400" b="1" dirty="0">
                <a:solidFill>
                  <a:srgbClr val="E7A182"/>
                </a:solidFill>
                <a:latin typeface="Poppins"/>
                <a:ea typeface="Akzidenz-Grotesk Bold"/>
                <a:cs typeface="Akzidenz-Grotesk Bold"/>
                <a:sym typeface="Akzidenz-Grotesk Bold"/>
              </a:rPr>
              <a:t>Better, Smarter, Stronger - Together</a:t>
            </a:r>
            <a:endParaRPr lang="en-US" sz="2400" b="1" dirty="0">
              <a:solidFill>
                <a:srgbClr val="E7A182"/>
              </a:solidFill>
              <a:latin typeface="Poppins"/>
              <a:ea typeface="Akzidenz-Grotesk Bold"/>
              <a:cs typeface="Akzidenz-Grotesk Bold"/>
            </a:endParaRPr>
          </a:p>
          <a:p>
            <a:pPr defTabSz="609630">
              <a:lnSpc>
                <a:spcPts val="2239"/>
              </a:lnSpc>
            </a:pPr>
            <a:endParaRPr lang="en-US" sz="2400" dirty="0">
              <a:solidFill>
                <a:srgbClr val="E7A182"/>
              </a:solidFill>
              <a:latin typeface="Akzidenz-Grotesk Bold"/>
              <a:ea typeface="Akzidenz-Grotesk Bold"/>
              <a:cs typeface="Akzidenz-Grotesk Bold"/>
              <a:sym typeface="Akzidenz-Grotesk Bold"/>
            </a:endParaRPr>
          </a:p>
        </p:txBody>
      </p:sp>
      <p:sp>
        <p:nvSpPr>
          <p:cNvPr id="12" name="TextBox 5">
            <a:extLst>
              <a:ext uri="{FF2B5EF4-FFF2-40B4-BE49-F238E27FC236}">
                <a16:creationId xmlns:a16="http://schemas.microsoft.com/office/drawing/2014/main" id="{7B858354-2F01-6AC0-FF58-E8EE3A44F40C}"/>
              </a:ext>
            </a:extLst>
          </p:cNvPr>
          <p:cNvSpPr txBox="1"/>
          <p:nvPr/>
        </p:nvSpPr>
        <p:spPr>
          <a:xfrm>
            <a:off x="684161" y="1113503"/>
            <a:ext cx="9794987" cy="718145"/>
          </a:xfrm>
          <a:prstGeom prst="rect">
            <a:avLst/>
          </a:prstGeom>
        </p:spPr>
        <p:txBody>
          <a:bodyPr wrap="square" lIns="0" tIns="0" rIns="0" bIns="0" rtlCol="0" anchor="t">
            <a:spAutoFit/>
          </a:bodyPr>
          <a:lstStyle/>
          <a:p>
            <a:pPr defTabSz="609630">
              <a:lnSpc>
                <a:spcPts val="5574"/>
              </a:lnSpc>
            </a:pPr>
            <a:r>
              <a:rPr lang="en-US" sz="5050" dirty="0">
                <a:solidFill>
                  <a:srgbClr val="FFFFFF"/>
                </a:solidFill>
                <a:latin typeface="Neue Machina"/>
                <a:sym typeface="Neue Machina"/>
              </a:rPr>
              <a:t>Inspiring High Performing Teams</a:t>
            </a:r>
            <a:endParaRPr lang="en-US" dirty="0">
              <a:ea typeface="Calibri"/>
              <a:cs typeface="Calibri"/>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AutoShape 2"/>
          <p:cNvSpPr/>
          <p:nvPr/>
        </p:nvSpPr>
        <p:spPr>
          <a:xfrm>
            <a:off x="685800" y="6003051"/>
            <a:ext cx="10820400" cy="5637"/>
          </a:xfrm>
          <a:prstGeom prst="line">
            <a:avLst/>
          </a:prstGeom>
          <a:ln w="19050" cap="flat">
            <a:solidFill>
              <a:srgbClr val="E7A182"/>
            </a:solidFill>
            <a:prstDash val="solid"/>
            <a:headEnd type="none" w="sm" len="sm"/>
            <a:tailEnd type="none" w="sm" len="sm"/>
          </a:ln>
        </p:spPr>
        <p:txBody>
          <a:bodyPr/>
          <a:lstStyle/>
          <a:p>
            <a:pPr defTabSz="609630"/>
            <a:endParaRPr lang="en-US" sz="1200">
              <a:solidFill>
                <a:prstClr val="black"/>
              </a:solidFill>
              <a:latin typeface="Calibri"/>
            </a:endParaRPr>
          </a:p>
        </p:txBody>
      </p:sp>
      <p:sp>
        <p:nvSpPr>
          <p:cNvPr id="3" name="Freeform 3"/>
          <p:cNvSpPr/>
          <p:nvPr/>
        </p:nvSpPr>
        <p:spPr>
          <a:xfrm>
            <a:off x="9938600" y="-311379"/>
            <a:ext cx="2114433" cy="1787753"/>
          </a:xfrm>
          <a:custGeom>
            <a:avLst/>
            <a:gdLst/>
            <a:ahLst/>
            <a:cxnLst/>
            <a:rect l="l" t="t" r="r" b="b"/>
            <a:pathLst>
              <a:path w="3171649" h="2681629">
                <a:moveTo>
                  <a:pt x="0" y="0"/>
                </a:moveTo>
                <a:lnTo>
                  <a:pt x="3171649" y="0"/>
                </a:lnTo>
                <a:lnTo>
                  <a:pt x="3171649" y="2681630"/>
                </a:lnTo>
                <a:lnTo>
                  <a:pt x="0" y="2681630"/>
                </a:lnTo>
                <a:lnTo>
                  <a:pt x="0" y="0"/>
                </a:lnTo>
                <a:close/>
              </a:path>
            </a:pathLst>
          </a:custGeom>
          <a:blipFill>
            <a:blip r:embed="rId2"/>
            <a:stretch>
              <a:fillRect/>
            </a:stretch>
          </a:blipFill>
        </p:spPr>
        <p:txBody>
          <a:bodyPr/>
          <a:lstStyle/>
          <a:p>
            <a:pPr defTabSz="609630"/>
            <a:endParaRPr lang="en-US" sz="1200">
              <a:solidFill>
                <a:prstClr val="black"/>
              </a:solidFill>
              <a:latin typeface="Calibri"/>
            </a:endParaRPr>
          </a:p>
        </p:txBody>
      </p:sp>
      <p:sp>
        <p:nvSpPr>
          <p:cNvPr id="4" name="Freeform 4"/>
          <p:cNvSpPr/>
          <p:nvPr/>
        </p:nvSpPr>
        <p:spPr>
          <a:xfrm>
            <a:off x="3279704" y="6008687"/>
            <a:ext cx="8912297" cy="849313"/>
          </a:xfrm>
          <a:custGeom>
            <a:avLst/>
            <a:gdLst/>
            <a:ahLst/>
            <a:cxnLst/>
            <a:rect l="l" t="t" r="r" b="b"/>
            <a:pathLst>
              <a:path w="13368445" h="1273970">
                <a:moveTo>
                  <a:pt x="0" y="0"/>
                </a:moveTo>
                <a:lnTo>
                  <a:pt x="13368445" y="0"/>
                </a:lnTo>
                <a:lnTo>
                  <a:pt x="13368445" y="1273970"/>
                </a:lnTo>
                <a:lnTo>
                  <a:pt x="0" y="1273970"/>
                </a:lnTo>
                <a:lnTo>
                  <a:pt x="0" y="0"/>
                </a:lnTo>
                <a:close/>
              </a:path>
            </a:pathLst>
          </a:custGeom>
          <a:blipFill>
            <a:blip r:embed="rId3"/>
            <a:stretch>
              <a:fillRect t="-249784" r="-4232" b="-45928"/>
            </a:stretch>
          </a:blipFill>
        </p:spPr>
        <p:txBody>
          <a:bodyPr/>
          <a:lstStyle/>
          <a:p>
            <a:pPr defTabSz="609630"/>
            <a:endParaRPr lang="en-US" sz="1200">
              <a:solidFill>
                <a:prstClr val="black"/>
              </a:solidFill>
              <a:latin typeface="Calibri"/>
            </a:endParaRPr>
          </a:p>
        </p:txBody>
      </p:sp>
      <p:sp>
        <p:nvSpPr>
          <p:cNvPr id="11" name="TextBox 10">
            <a:extLst>
              <a:ext uri="{FF2B5EF4-FFF2-40B4-BE49-F238E27FC236}">
                <a16:creationId xmlns:a16="http://schemas.microsoft.com/office/drawing/2014/main" id="{FACF46CE-4D97-046A-BDB9-3B14567B8B90}"/>
              </a:ext>
            </a:extLst>
          </p:cNvPr>
          <p:cNvSpPr txBox="1"/>
          <p:nvPr/>
        </p:nvSpPr>
        <p:spPr>
          <a:xfrm>
            <a:off x="594852" y="2241755"/>
            <a:ext cx="10903973" cy="41857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1400" dirty="0">
                <a:solidFill>
                  <a:srgbClr val="FFFFFF"/>
                </a:solidFill>
                <a:latin typeface="Poppins"/>
                <a:cs typeface="Segoe UI"/>
              </a:rPr>
              <a:t>In addition, we will uncover the science behind synergy and collaboration.</a:t>
            </a:r>
            <a:r>
              <a:rPr lang="en-US" sz="1400" dirty="0">
                <a:latin typeface="Poppins"/>
                <a:cs typeface="Segoe UI"/>
              </a:rPr>
              <a:t>​</a:t>
            </a:r>
            <a:r>
              <a:rPr lang="en-US" sz="1400" dirty="0">
                <a:solidFill>
                  <a:srgbClr val="000000"/>
                </a:solidFill>
                <a:latin typeface="Poppins"/>
                <a:cs typeface="Segoe UI"/>
              </a:rPr>
              <a:t> </a:t>
            </a:r>
            <a:r>
              <a:rPr lang="en-GB" sz="1400" dirty="0">
                <a:solidFill>
                  <a:srgbClr val="FFFFFF"/>
                </a:solidFill>
                <a:latin typeface="Poppins"/>
                <a:cs typeface="Segoe UI"/>
              </a:rPr>
              <a:t>By harnessing the diverse strengths and perspectives of each team member, you will discover how to create an environment where collaboration flourishes and innovation thrives.</a:t>
            </a:r>
            <a:r>
              <a:rPr lang="en-US" sz="1400" dirty="0">
                <a:latin typeface="Poppins"/>
                <a:cs typeface="Segoe UI"/>
              </a:rPr>
              <a:t>​</a:t>
            </a:r>
            <a:endParaRPr lang="en-US" sz="1400">
              <a:latin typeface="Poppins"/>
              <a:ea typeface="Calibri"/>
              <a:cs typeface="Calibri"/>
            </a:endParaRPr>
          </a:p>
          <a:p>
            <a:pPr algn="just"/>
            <a:endParaRPr lang="en-GB" sz="1400" dirty="0">
              <a:solidFill>
                <a:srgbClr val="FFFFFF"/>
              </a:solidFill>
              <a:latin typeface="Poppins"/>
              <a:cs typeface="Segoe UI"/>
            </a:endParaRPr>
          </a:p>
          <a:p>
            <a:pPr algn="just"/>
            <a:r>
              <a:rPr lang="en-GB" sz="1400" dirty="0">
                <a:solidFill>
                  <a:srgbClr val="FFFFFF"/>
                </a:solidFill>
                <a:latin typeface="Poppins"/>
                <a:cs typeface="Segoe UI"/>
              </a:rPr>
              <a:t>As we continue our journey, we will explore the crucial role of building a culture of success habits. Learn how to develop daily routines, rituals, and mindsets that drive continuous improvement and sustainable performance. By integrating neuroscience-backed success habits, your team will establish a foundation for consistent excellence and growth.</a:t>
            </a:r>
            <a:r>
              <a:rPr lang="en-US" sz="1400" dirty="0">
                <a:latin typeface="Poppins"/>
                <a:cs typeface="Segoe UI"/>
              </a:rPr>
              <a:t>​</a:t>
            </a:r>
            <a:endParaRPr lang="en-US" sz="1400">
              <a:latin typeface="Poppins"/>
              <a:ea typeface="Calibri"/>
              <a:cs typeface="Calibri"/>
            </a:endParaRPr>
          </a:p>
          <a:p>
            <a:pPr algn="just"/>
            <a:endParaRPr lang="en-GB" sz="1400" dirty="0">
              <a:solidFill>
                <a:srgbClr val="FFFFFF"/>
              </a:solidFill>
              <a:latin typeface="Poppins"/>
              <a:cs typeface="Segoe UI"/>
            </a:endParaRPr>
          </a:p>
          <a:p>
            <a:pPr algn="just"/>
            <a:r>
              <a:rPr lang="en-GB" sz="1400" dirty="0">
                <a:solidFill>
                  <a:srgbClr val="FFFFFF"/>
                </a:solidFill>
                <a:latin typeface="Poppins"/>
                <a:cs typeface="Segoe UI"/>
              </a:rPr>
              <a:t>Throughout this experience, we will draw upon real-world case studies, providing tangible examples and actionable insights that can be applied directly within your organization. Additionally, energizing activities will be incorporated to promote active engagement and reinforce learning outcomes.</a:t>
            </a:r>
            <a:r>
              <a:rPr lang="en-US" sz="1400" dirty="0">
                <a:latin typeface="Poppins"/>
                <a:cs typeface="Segoe UI"/>
              </a:rPr>
              <a:t>​</a:t>
            </a:r>
            <a:endParaRPr lang="en-US" sz="1400">
              <a:latin typeface="Poppins"/>
              <a:ea typeface="Calibri"/>
              <a:cs typeface="Calibri"/>
            </a:endParaRPr>
          </a:p>
          <a:p>
            <a:pPr algn="just"/>
            <a:endParaRPr lang="en-GB" sz="1400" dirty="0">
              <a:solidFill>
                <a:srgbClr val="FFFFFF"/>
              </a:solidFill>
              <a:latin typeface="Poppins"/>
              <a:cs typeface="Segoe UI"/>
            </a:endParaRPr>
          </a:p>
          <a:p>
            <a:pPr algn="just"/>
            <a:r>
              <a:rPr lang="en-GB" sz="1400" dirty="0">
                <a:solidFill>
                  <a:srgbClr val="FFFFFF"/>
                </a:solidFill>
                <a:latin typeface="Poppins"/>
                <a:cs typeface="Segoe UI"/>
              </a:rPr>
              <a:t>By the end of this session, your team will be equipped with practical tools and techniques that lay the groundwork for lasting success. Prepare to challenge the status quo, inspire new ways of thinking, and empower your team to reach unprecedented heights of performance and achievement.</a:t>
            </a:r>
            <a:r>
              <a:rPr lang="en-US" sz="1400" dirty="0">
                <a:latin typeface="Poppins"/>
                <a:cs typeface="Segoe UI"/>
              </a:rPr>
              <a:t>​</a:t>
            </a:r>
            <a:endParaRPr lang="en-US" sz="1400">
              <a:latin typeface="Poppins"/>
              <a:ea typeface="Calibri"/>
              <a:cs typeface="Calibri"/>
            </a:endParaRPr>
          </a:p>
          <a:p>
            <a:pPr algn="just"/>
            <a:r>
              <a:rPr lang="en-US" sz="1400" dirty="0">
                <a:latin typeface="Poppins"/>
                <a:cs typeface="Segoe UI"/>
              </a:rPr>
              <a:t>​</a:t>
            </a:r>
            <a:endParaRPr lang="en-US" sz="1400">
              <a:latin typeface="Poppins"/>
              <a:cs typeface="Segoe UI"/>
            </a:endParaRPr>
          </a:p>
          <a:p>
            <a:pPr algn="just"/>
            <a:endParaRPr lang="en-US" sz="1400" dirty="0">
              <a:latin typeface="Poppins"/>
              <a:ea typeface="Calibri"/>
              <a:cs typeface="Segoe UI"/>
            </a:endParaRPr>
          </a:p>
          <a:p>
            <a:pPr algn="just"/>
            <a:r>
              <a:rPr lang="en-US" sz="1400" dirty="0">
                <a:latin typeface="Poppins"/>
                <a:cs typeface="Segoe UI"/>
              </a:rPr>
              <a:t>​</a:t>
            </a:r>
            <a:endParaRPr lang="en-US" sz="1400">
              <a:latin typeface="Poppins"/>
              <a:ea typeface="Calibri"/>
              <a:cs typeface="Segoe UI"/>
            </a:endParaRPr>
          </a:p>
          <a:p>
            <a:pPr algn="just"/>
            <a:endParaRPr lang="en-US" sz="1400" dirty="0">
              <a:latin typeface="Poppins"/>
              <a:cs typeface="Segoe UI"/>
            </a:endParaRPr>
          </a:p>
        </p:txBody>
      </p:sp>
      <p:sp>
        <p:nvSpPr>
          <p:cNvPr id="13" name="TextBox 5">
            <a:extLst>
              <a:ext uri="{FF2B5EF4-FFF2-40B4-BE49-F238E27FC236}">
                <a16:creationId xmlns:a16="http://schemas.microsoft.com/office/drawing/2014/main" id="{CAE320E8-8996-2AAF-9F5F-3322F4A5F802}"/>
              </a:ext>
            </a:extLst>
          </p:cNvPr>
          <p:cNvSpPr txBox="1"/>
          <p:nvPr/>
        </p:nvSpPr>
        <p:spPr>
          <a:xfrm>
            <a:off x="696451" y="1113503"/>
            <a:ext cx="9794987" cy="718145"/>
          </a:xfrm>
          <a:prstGeom prst="rect">
            <a:avLst/>
          </a:prstGeom>
        </p:spPr>
        <p:txBody>
          <a:bodyPr wrap="square" lIns="0" tIns="0" rIns="0" bIns="0" rtlCol="0" anchor="t">
            <a:spAutoFit/>
          </a:bodyPr>
          <a:lstStyle/>
          <a:p>
            <a:pPr defTabSz="609630">
              <a:lnSpc>
                <a:spcPts val="5574"/>
              </a:lnSpc>
            </a:pPr>
            <a:r>
              <a:rPr lang="en-US" sz="5050" dirty="0">
                <a:solidFill>
                  <a:srgbClr val="FFFFFF"/>
                </a:solidFill>
                <a:latin typeface="Neue Machina"/>
                <a:sym typeface="Neue Machina"/>
              </a:rPr>
              <a:t>Inspiring High Performing Teams</a:t>
            </a:r>
            <a:endParaRPr lang="en-US" dirty="0">
              <a:ea typeface="Calibri"/>
              <a:cs typeface="Calibri"/>
            </a:endParaRPr>
          </a:p>
        </p:txBody>
      </p:sp>
    </p:spTree>
  </p:cSld>
  <p:clrMapOvr>
    <a:masterClrMapping/>
  </p:clrMapOvr>
  <p:transition>
    <p:fade/>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537</Words>
  <Application>Microsoft Office PowerPoint</Application>
  <PresentationFormat>Widescreen</PresentationFormat>
  <Paragraphs>40</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1_Office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Jim Steele</dc:creator>
  <cp:lastModifiedBy>Jim Steele</cp:lastModifiedBy>
  <cp:revision>95</cp:revision>
  <dcterms:created xsi:type="dcterms:W3CDTF">2024-11-18T14:35:32Z</dcterms:created>
  <dcterms:modified xsi:type="dcterms:W3CDTF">2024-11-25T14:40:34Z</dcterms:modified>
</cp:coreProperties>
</file>