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embeddedFontLst>
    <p:embeddedFont>
      <p:font typeface="Inter" panose="020B0604020202020204" charset="0"/>
      <p:regular r:id="rId3"/>
      <p:bold r:id="rId4"/>
    </p:embeddedFont>
    <p:embeddedFont>
      <p:font typeface="Inter Light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20"/>
    <a:srgbClr val="F3F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FE1B9-61BA-5B3A-23A8-2BEC78757368}" v="223" dt="2024-11-25T13:22:09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09"/>
  </p:normalViewPr>
  <p:slideViewPr>
    <p:cSldViewPr snapToGrid="0">
      <p:cViewPr varScale="1">
        <p:scale>
          <a:sx n="93" d="100"/>
          <a:sy n="93" d="100"/>
        </p:scale>
        <p:origin x="216" y="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B9F5F-EFCE-2476-DC03-A01F212DC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D4E6F-E9BB-0DCD-48F4-35E083CEC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60228-ED52-B315-7643-5994483CF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3928B-43E4-9EC6-18D4-B039EF6BA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168A5-9A4A-61AD-2573-0D8E4411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5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4AC80-8960-EEF9-9E89-690021CA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70FE0-AE22-3095-FBDD-32DDEA58F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04B05-E8B7-40ED-7734-DD99C5E11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C395B-1741-72F8-1B1F-FCECFDD2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32103-5257-E2BA-9588-53BAAD69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3875D0-4352-0415-EEF4-CB99C5E4A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49E66-97F0-E2AE-6057-004364588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07685-2591-2C87-D2F2-AB812A6B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AB57E-BEC4-8714-C6CF-FD508A3CB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49E21-9DF8-E21B-DFBD-823AA4B8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6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5D4E-A480-BEB2-3340-022AF23A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4FEB-B952-8140-2494-564555638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E51A2-84B6-2EAA-592A-0E67AE80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655DB-D60A-801C-2793-91865E0A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34BF7-379C-54CC-A4E8-F99017C3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5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A139-F490-76AF-6073-D640CC14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F4718-3FBF-3CE8-70AC-269E33884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C566E-12E4-F215-94AF-00CABF77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92852-E970-AD8B-79CA-2035B989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556FC-2E93-BD67-CCE8-CF25C866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A2B1-1B01-2BC3-6127-A549AC097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B11F7-2522-6F68-D208-6C87F63B5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9E4C7-23CA-A0E7-75DE-3685E5EEC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9FFDC-6C10-4E2B-C508-D2989472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DE579-F101-3C1E-3CFF-AADC7B61A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B9B35-1941-F8A3-42C6-A6E95DF7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3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A248-C44E-D32B-2616-D3232E10F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A3C06-BC63-10D5-04CB-AD48B8FE4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6586CF-D046-A233-85BF-14263256A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7A9F6-A7EF-B381-C349-D9A0FE6A6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3E456-F186-3781-0DE8-D36F23B9E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66730E-8498-DAA5-3FA7-717D7094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95054F-D5A0-4993-EF5D-011E37D47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3896E7-4CE5-99E0-86D0-5457091E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3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43FD-A9DC-58D8-ADF6-95D6E140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952FAD-DD92-A2C8-C820-685F9220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C41A7-FB59-1B57-57A0-EB52DA61B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2966F-4112-DF26-C6E5-F621E6B25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5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B5EF8-7457-4257-6706-1839F00C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B319A-9988-E9E7-B87F-7F88284B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FCC2B-E3A6-7F22-54F4-6BF12768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3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7A391-7F01-FE22-804D-92EB344B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5F073-9811-E076-4D48-F50654C5E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3B1F4-F767-D81C-06A8-5A6703050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E34CD-B821-8D70-14C5-46607934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303C4C-334F-446A-8124-AE69BAA4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4761A-2A73-7D75-F510-05E77DC0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4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7A3AE-5810-DB0A-CAF0-B0C6035F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150BAD-9722-EF59-E31A-48D45382A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7785E9-6629-F16D-716B-7A1AF8917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0D129-EE59-7131-4384-0DF99EE5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5CF8-F211-A649-819D-1B48A1BE178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1EBD0-0A3B-300D-1273-63E0E14A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123D1-2ACE-6D19-B08E-D842913C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3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3FE6C-9F35-F99D-2CE8-ABDDD2829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7" y="503238"/>
            <a:ext cx="111918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6BBE4-6C46-676E-34F9-83E001998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3237" y="2071395"/>
            <a:ext cx="11191876" cy="4105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8157D-8B6E-AF6F-741B-8BF137DB4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2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185CF8-F211-A649-819D-1B48A1BE178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1E606-6D2E-541B-4545-0BB7672DF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40359" y="6356350"/>
            <a:ext cx="55051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ED9A9-0922-1E8C-334C-3E7EB339E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191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7739B5-8D61-2541-89E8-7FE11228F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4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7" userDrawn="1">
          <p15:clr>
            <a:srgbClr val="F26B43"/>
          </p15:clr>
        </p15:guide>
        <p15:guide id="2" pos="795" userDrawn="1">
          <p15:clr>
            <a:srgbClr val="F26B43"/>
          </p15:clr>
        </p15:guide>
        <p15:guide id="3" pos="913" userDrawn="1">
          <p15:clr>
            <a:srgbClr val="F26B43"/>
          </p15:clr>
        </p15:guide>
        <p15:guide id="4" pos="1399" userDrawn="1">
          <p15:clr>
            <a:srgbClr val="F26B43"/>
          </p15:clr>
        </p15:guide>
        <p15:guide id="5" pos="1512" userDrawn="1">
          <p15:clr>
            <a:srgbClr val="F26B43"/>
          </p15:clr>
        </p15:guide>
        <p15:guide id="6" pos="1991" userDrawn="1">
          <p15:clr>
            <a:srgbClr val="F26B43"/>
          </p15:clr>
        </p15:guide>
        <p15:guide id="7" pos="2104" userDrawn="1">
          <p15:clr>
            <a:srgbClr val="F26B43"/>
          </p15:clr>
        </p15:guide>
        <p15:guide id="8" pos="2586" userDrawn="1">
          <p15:clr>
            <a:srgbClr val="F26B43"/>
          </p15:clr>
        </p15:guide>
        <p15:guide id="9" pos="2704" userDrawn="1">
          <p15:clr>
            <a:srgbClr val="F26B43"/>
          </p15:clr>
        </p15:guide>
        <p15:guide id="10" pos="3190" userDrawn="1">
          <p15:clr>
            <a:srgbClr val="F26B43"/>
          </p15:clr>
        </p15:guide>
        <p15:guide id="11" pos="3303" userDrawn="1">
          <p15:clr>
            <a:srgbClr val="F26B43"/>
          </p15:clr>
        </p15:guide>
        <p15:guide id="12" pos="3789" userDrawn="1">
          <p15:clr>
            <a:srgbClr val="F26B43"/>
          </p15:clr>
        </p15:guide>
        <p15:guide id="13" pos="3903" userDrawn="1">
          <p15:clr>
            <a:srgbClr val="F26B43"/>
          </p15:clr>
        </p15:guide>
        <p15:guide id="14" pos="4385" userDrawn="1">
          <p15:clr>
            <a:srgbClr val="F26B43"/>
          </p15:clr>
        </p15:guide>
        <p15:guide id="15" pos="4494" userDrawn="1">
          <p15:clr>
            <a:srgbClr val="F26B43"/>
          </p15:clr>
        </p15:guide>
        <p15:guide id="16" pos="4976" userDrawn="1">
          <p15:clr>
            <a:srgbClr val="F26B43"/>
          </p15:clr>
        </p15:guide>
        <p15:guide id="17" pos="5090" userDrawn="1">
          <p15:clr>
            <a:srgbClr val="F26B43"/>
          </p15:clr>
        </p15:guide>
        <p15:guide id="18" pos="5572" userDrawn="1">
          <p15:clr>
            <a:srgbClr val="F26B43"/>
          </p15:clr>
        </p15:guide>
        <p15:guide id="19" pos="5689" userDrawn="1">
          <p15:clr>
            <a:srgbClr val="F26B43"/>
          </p15:clr>
        </p15:guide>
        <p15:guide id="20" pos="6171" userDrawn="1">
          <p15:clr>
            <a:srgbClr val="F26B43"/>
          </p15:clr>
        </p15:guide>
        <p15:guide id="21" pos="6285" userDrawn="1">
          <p15:clr>
            <a:srgbClr val="F26B43"/>
          </p15:clr>
        </p15:guide>
        <p15:guide id="22" pos="6767" userDrawn="1">
          <p15:clr>
            <a:srgbClr val="F26B43"/>
          </p15:clr>
        </p15:guide>
        <p15:guide id="23" pos="6881" userDrawn="1">
          <p15:clr>
            <a:srgbClr val="F26B43"/>
          </p15:clr>
        </p15:guide>
        <p15:guide id="24" pos="7367" userDrawn="1">
          <p15:clr>
            <a:srgbClr val="F26B43"/>
          </p15:clr>
        </p15:guide>
        <p15:guide id="25" orient="horz" pos="317" userDrawn="1">
          <p15:clr>
            <a:srgbClr val="F26B43"/>
          </p15:clr>
        </p15:guide>
        <p15:guide id="26" orient="horz" pos="40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-up of a grey sphere&#10;&#10;Description automatically generated">
            <a:extLst>
              <a:ext uri="{FF2B5EF4-FFF2-40B4-BE49-F238E27FC236}">
                <a16:creationId xmlns:a16="http://schemas.microsoft.com/office/drawing/2014/main" id="{BFDBC756-8FF3-7EC9-FA9C-365312AE91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7436941" y="0"/>
            <a:ext cx="475505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944B4B-78B0-BEEB-5345-0B2B3938F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7" y="503238"/>
            <a:ext cx="11191875" cy="169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2D1778-A654-6A12-D08B-D8744C7E5666}"/>
              </a:ext>
            </a:extLst>
          </p:cNvPr>
          <p:cNvSpPr txBox="1"/>
          <p:nvPr/>
        </p:nvSpPr>
        <p:spPr>
          <a:xfrm>
            <a:off x="4018003" y="1843981"/>
            <a:ext cx="767711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ea typeface="+mn-lt"/>
                <a:cs typeface="+mn-lt"/>
              </a:rPr>
              <a:t>Speaker Introduction</a:t>
            </a:r>
            <a:endParaRPr lang="en-US" sz="1600"/>
          </a:p>
          <a:p>
            <a:endParaRPr lang="en-US" sz="1600" dirty="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Our speaker today is a performance consultant and award-winning author. The ideas and techniques that he’ll explore with us </a:t>
            </a:r>
            <a:r>
              <a:rPr lang="en-US" sz="1600" dirty="0">
                <a:effectLst/>
                <a:ea typeface="+mn-lt"/>
                <a:cs typeface="+mn-lt"/>
              </a:rPr>
              <a:t>focus </a:t>
            </a:r>
            <a:r>
              <a:rPr lang="en-US" sz="1600" dirty="0">
                <a:ea typeface="+mn-lt"/>
                <a:cs typeface="+mn-lt"/>
              </a:rPr>
              <a:t>on how we can tap into the </a:t>
            </a:r>
            <a:r>
              <a:rPr lang="en-US" sz="1600" dirty="0">
                <a:effectLst/>
                <a:ea typeface="+mn-lt"/>
                <a:cs typeface="+mn-lt"/>
              </a:rPr>
              <a:t>deep </a:t>
            </a:r>
            <a:r>
              <a:rPr lang="en-US" sz="1600" dirty="0">
                <a:ea typeface="+mn-lt"/>
                <a:cs typeface="+mn-lt"/>
              </a:rPr>
              <a:t>pool </a:t>
            </a:r>
            <a:r>
              <a:rPr lang="en-US" sz="1600" dirty="0">
                <a:effectLst/>
                <a:ea typeface="+mn-lt"/>
                <a:cs typeface="+mn-lt"/>
              </a:rPr>
              <a:t>of potential </a:t>
            </a:r>
            <a:r>
              <a:rPr lang="en-US" sz="1600" dirty="0">
                <a:ea typeface="+mn-lt"/>
                <a:cs typeface="+mn-lt"/>
              </a:rPr>
              <a:t>we all have and gain access to this strategic reserve at the right time</a:t>
            </a:r>
            <a:r>
              <a:rPr lang="en-US" sz="1600" dirty="0">
                <a:effectLst/>
                <a:ea typeface="+mn-lt"/>
                <a:cs typeface="+mn-lt"/>
              </a:rPr>
              <a:t>.</a:t>
            </a:r>
            <a:endParaRPr lang="en-US" sz="1600">
              <a:ea typeface="+mn-lt"/>
              <a:cs typeface="+mn-lt"/>
            </a:endParaRPr>
          </a:p>
          <a:p>
            <a:endParaRPr lang="en-US" sz="1600" dirty="0">
              <a:ea typeface="+mn-lt"/>
              <a:cs typeface="+mn-lt"/>
            </a:endParaRPr>
          </a:p>
          <a:p>
            <a:r>
              <a:rPr lang="en-US" sz="1600" dirty="0">
                <a:ea typeface="+mn-lt"/>
                <a:cs typeface="+mn-lt"/>
              </a:rPr>
              <a:t>He’ll show us</a:t>
            </a:r>
            <a:r>
              <a:rPr lang="en-US" sz="1600" dirty="0">
                <a:effectLst/>
                <a:ea typeface="+mn-lt"/>
                <a:cs typeface="+mn-lt"/>
              </a:rPr>
              <a:t> a </a:t>
            </a:r>
            <a:r>
              <a:rPr lang="en-US" sz="1600" dirty="0">
                <a:ea typeface="+mn-lt"/>
                <a:cs typeface="+mn-lt"/>
              </a:rPr>
              <a:t>series of practical techniques that demonstrate how </a:t>
            </a:r>
            <a:r>
              <a:rPr lang="en-US" sz="1600" dirty="0">
                <a:effectLst/>
                <a:ea typeface="+mn-lt"/>
                <a:cs typeface="+mn-lt"/>
              </a:rPr>
              <a:t>to </a:t>
            </a:r>
            <a:r>
              <a:rPr lang="en-US" sz="1600" dirty="0">
                <a:ea typeface="+mn-lt"/>
                <a:cs typeface="+mn-lt"/>
              </a:rPr>
              <a:t>develop a winning mindset</a:t>
            </a:r>
            <a:r>
              <a:rPr lang="en-US" sz="1600" dirty="0">
                <a:effectLst/>
                <a:ea typeface="+mn-lt"/>
                <a:cs typeface="+mn-lt"/>
              </a:rPr>
              <a:t>, </a:t>
            </a:r>
            <a:r>
              <a:rPr lang="en-US" sz="1600" dirty="0">
                <a:ea typeface="+mn-lt"/>
                <a:cs typeface="+mn-lt"/>
              </a:rPr>
              <a:t>build resilience and maintain the momentum necessary to achieve our business objectives</a:t>
            </a:r>
            <a:r>
              <a:rPr lang="en-US" sz="1600" dirty="0">
                <a:effectLst/>
                <a:ea typeface="+mn-lt"/>
                <a:cs typeface="+mn-lt"/>
              </a:rPr>
              <a:t>.</a:t>
            </a:r>
            <a:endParaRPr lang="en-US" sz="1600" dirty="0">
              <a:ea typeface="+mn-lt"/>
              <a:cs typeface="+mn-lt"/>
            </a:endParaRPr>
          </a:p>
          <a:p>
            <a:endParaRPr lang="en-US" sz="1600" b="1" dirty="0"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932766-69FC-87AE-2122-7BC11B7DF3C6}"/>
              </a:ext>
            </a:extLst>
          </p:cNvPr>
          <p:cNvCxnSpPr>
            <a:cxnSpLocks/>
          </p:cNvCxnSpPr>
          <p:nvPr/>
        </p:nvCxnSpPr>
        <p:spPr>
          <a:xfrm>
            <a:off x="503237" y="6345367"/>
            <a:ext cx="11191876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C25E811-C50E-2428-3477-754328C7528B}"/>
              </a:ext>
            </a:extLst>
          </p:cNvPr>
          <p:cNvSpPr txBox="1"/>
          <p:nvPr/>
        </p:nvSpPr>
        <p:spPr>
          <a:xfrm>
            <a:off x="4018003" y="1129097"/>
            <a:ext cx="7679531" cy="53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latin typeface="Inter Light"/>
                <a:ea typeface="Inter Light"/>
              </a:rPr>
              <a:t>Jim Steele – Speaker Introduction</a:t>
            </a:r>
            <a:endParaRPr lang="en-US" sz="3600">
              <a:latin typeface="Inter Light" panose="02000503000000020004" pitchFamily="2" charset="0"/>
              <a:ea typeface="Inter Light" panose="02000503000000020004" pitchFamily="2" charset="0"/>
            </a:endParaRPr>
          </a:p>
        </p:txBody>
      </p:sp>
      <p:pic>
        <p:nvPicPr>
          <p:cNvPr id="3" name="Picture 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BAA5D8BE-A33F-CA47-BF7B-17040C658A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36" y="963525"/>
            <a:ext cx="3356563" cy="50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66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303</Words>
  <Application>Microsoft Office PowerPoint</Application>
  <PresentationFormat>Widescreen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Bean</dc:creator>
  <cp:lastModifiedBy>Jim Steele</cp:lastModifiedBy>
  <cp:revision>59</cp:revision>
  <dcterms:created xsi:type="dcterms:W3CDTF">2024-07-04T04:47:31Z</dcterms:created>
  <dcterms:modified xsi:type="dcterms:W3CDTF">2024-11-25T13:23:04Z</dcterms:modified>
</cp:coreProperties>
</file>