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2A05A4-117E-9543-5C92-1F8696FAC78D}" v="59" dt="2024-11-25T13:56:06.025"/>
    <p1510:client id="{9094BDC1-1DDF-69EA-C756-BFEE0A4E1BA5}" v="350" dt="2024-11-25T14:34:41.2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10"/>
    <p:restoredTop sz="94692"/>
  </p:normalViewPr>
  <p:slideViewPr>
    <p:cSldViewPr snapToGrid="0">
      <p:cViewPr varScale="1">
        <p:scale>
          <a:sx n="106" d="100"/>
          <a:sy n="106" d="100"/>
        </p:scale>
        <p:origin x="792"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75977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47537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97867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6072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86320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99336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7533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71888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8065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35921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34269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11/25/2024</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8040085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Freeform 2"/>
          <p:cNvSpPr/>
          <p:nvPr/>
        </p:nvSpPr>
        <p:spPr>
          <a:xfrm>
            <a:off x="5556034" y="5754621"/>
            <a:ext cx="6635966" cy="1103379"/>
          </a:xfrm>
          <a:custGeom>
            <a:avLst/>
            <a:gdLst/>
            <a:ahLst/>
            <a:cxnLst/>
            <a:rect l="l" t="t" r="r" b="b"/>
            <a:pathLst>
              <a:path w="9953949" h="1655069">
                <a:moveTo>
                  <a:pt x="0" y="0"/>
                </a:moveTo>
                <a:lnTo>
                  <a:pt x="9953949" y="0"/>
                </a:lnTo>
                <a:lnTo>
                  <a:pt x="9953949" y="1655069"/>
                </a:lnTo>
                <a:lnTo>
                  <a:pt x="0" y="1655069"/>
                </a:lnTo>
                <a:lnTo>
                  <a:pt x="0" y="0"/>
                </a:lnTo>
                <a:close/>
              </a:path>
            </a:pathLst>
          </a:custGeom>
          <a:blipFill>
            <a:blip r:embed="rId2"/>
            <a:stretch>
              <a:fillRect t="-100473" r="-4232" b="-26323"/>
            </a:stretch>
          </a:blipFill>
        </p:spPr>
        <p:txBody>
          <a:bodyPr/>
          <a:lstStyle/>
          <a:p>
            <a:pPr defTabSz="609630"/>
            <a:endParaRPr lang="en-US" sz="1200">
              <a:solidFill>
                <a:prstClr val="black"/>
              </a:solidFill>
              <a:latin typeface="Calibri"/>
            </a:endParaRPr>
          </a:p>
        </p:txBody>
      </p:sp>
      <p:sp>
        <p:nvSpPr>
          <p:cNvPr id="3" name="AutoShape 3"/>
          <p:cNvSpPr/>
          <p:nvPr/>
        </p:nvSpPr>
        <p:spPr>
          <a:xfrm>
            <a:off x="685800" y="5718491"/>
            <a:ext cx="10820400" cy="5637"/>
          </a:xfrm>
          <a:prstGeom prst="line">
            <a:avLst/>
          </a:prstGeom>
          <a:ln w="19050" cap="flat">
            <a:solidFill>
              <a:srgbClr val="E7A182"/>
            </a:solidFill>
            <a:prstDash val="solid"/>
            <a:headEnd type="none" w="sm" len="sm"/>
            <a:tailEnd type="none" w="sm" len="sm"/>
          </a:ln>
        </p:spPr>
        <p:txBody>
          <a:bodyPr/>
          <a:lstStyle/>
          <a:p>
            <a:pPr defTabSz="609630"/>
            <a:endParaRPr lang="en-US" sz="1200">
              <a:solidFill>
                <a:prstClr val="black"/>
              </a:solidFill>
              <a:latin typeface="Calibri"/>
            </a:endParaRPr>
          </a:p>
        </p:txBody>
      </p:sp>
      <p:sp>
        <p:nvSpPr>
          <p:cNvPr id="4" name="Freeform 4"/>
          <p:cNvSpPr/>
          <p:nvPr/>
        </p:nvSpPr>
        <p:spPr>
          <a:xfrm>
            <a:off x="8185011" y="-549627"/>
            <a:ext cx="3780601" cy="3196498"/>
          </a:xfrm>
          <a:custGeom>
            <a:avLst/>
            <a:gdLst/>
            <a:ahLst/>
            <a:cxnLst/>
            <a:rect l="l" t="t" r="r" b="b"/>
            <a:pathLst>
              <a:path w="5670902" h="4794747">
                <a:moveTo>
                  <a:pt x="0" y="0"/>
                </a:moveTo>
                <a:lnTo>
                  <a:pt x="5670901" y="0"/>
                </a:lnTo>
                <a:lnTo>
                  <a:pt x="5670901" y="4794747"/>
                </a:lnTo>
                <a:lnTo>
                  <a:pt x="0" y="4794747"/>
                </a:lnTo>
                <a:lnTo>
                  <a:pt x="0" y="0"/>
                </a:lnTo>
                <a:close/>
              </a:path>
            </a:pathLst>
          </a:custGeom>
          <a:blipFill>
            <a:blip r:embed="rId3"/>
            <a:stretch>
              <a:fillRect/>
            </a:stretch>
          </a:blipFill>
        </p:spPr>
        <p:txBody>
          <a:bodyPr/>
          <a:lstStyle/>
          <a:p>
            <a:pPr defTabSz="609630"/>
            <a:endParaRPr lang="en-US" sz="1200">
              <a:solidFill>
                <a:prstClr val="black"/>
              </a:solidFill>
              <a:latin typeface="Calibri"/>
            </a:endParaRPr>
          </a:p>
        </p:txBody>
      </p:sp>
      <p:sp>
        <p:nvSpPr>
          <p:cNvPr id="5" name="TextBox 5"/>
          <p:cNvSpPr txBox="1"/>
          <p:nvPr/>
        </p:nvSpPr>
        <p:spPr>
          <a:xfrm>
            <a:off x="687552" y="2554014"/>
            <a:ext cx="9794987" cy="2872581"/>
          </a:xfrm>
          <a:prstGeom prst="rect">
            <a:avLst/>
          </a:prstGeom>
        </p:spPr>
        <p:txBody>
          <a:bodyPr wrap="square" lIns="0" tIns="0" rIns="0" bIns="0" rtlCol="0" anchor="t">
            <a:spAutoFit/>
          </a:bodyPr>
          <a:lstStyle/>
          <a:p>
            <a:pPr defTabSz="609630">
              <a:lnSpc>
                <a:spcPts val="5574"/>
              </a:lnSpc>
            </a:pPr>
            <a:r>
              <a:rPr lang="en-US" sz="5050" dirty="0">
                <a:solidFill>
                  <a:srgbClr val="FFFFFF"/>
                </a:solidFill>
                <a:latin typeface="Neue Machina"/>
                <a:ea typeface="Neue Machina"/>
                <a:cs typeface="Neue Machina"/>
                <a:sym typeface="Neue Machina"/>
              </a:rPr>
              <a:t>The Science of Performance</a:t>
            </a:r>
            <a:endParaRPr lang="en-US" sz="5068" dirty="0">
              <a:solidFill>
                <a:srgbClr val="FFFFFF"/>
              </a:solidFill>
              <a:latin typeface="Neue Machina"/>
              <a:ea typeface="Neue Machina"/>
              <a:cs typeface="Neue Machina"/>
              <a:sym typeface="Neue Machina"/>
            </a:endParaRPr>
          </a:p>
          <a:p>
            <a:pPr defTabSz="609630">
              <a:lnSpc>
                <a:spcPts val="5574"/>
              </a:lnSpc>
            </a:pPr>
            <a:endParaRPr lang="en-US" sz="5068" dirty="0">
              <a:solidFill>
                <a:srgbClr val="FFFFFF"/>
              </a:solidFill>
              <a:latin typeface="Neue Machina"/>
              <a:ea typeface="Neue Machina"/>
              <a:cs typeface="Neue Machina"/>
              <a:sym typeface="Neue Machina"/>
            </a:endParaRPr>
          </a:p>
          <a:p>
            <a:pPr defTabSz="609630">
              <a:lnSpc>
                <a:spcPts val="5574"/>
              </a:lnSpc>
            </a:pPr>
            <a:endParaRPr lang="en-US" sz="5050" dirty="0">
              <a:solidFill>
                <a:srgbClr val="FFFFFF"/>
              </a:solidFill>
              <a:latin typeface="Neue Machina"/>
              <a:ea typeface="Neue Machina"/>
              <a:cs typeface="Neue Machina"/>
              <a:sym typeface="Neue Machina"/>
            </a:endParaRPr>
          </a:p>
          <a:p>
            <a:pPr defTabSz="609630">
              <a:lnSpc>
                <a:spcPts val="5574"/>
              </a:lnSpc>
            </a:pPr>
            <a:r>
              <a:rPr lang="en-US" sz="3200" b="1" dirty="0">
                <a:solidFill>
                  <a:srgbClr val="FFFFFF"/>
                </a:solidFill>
                <a:latin typeface="Poppins"/>
                <a:ea typeface="Neue Machina"/>
                <a:cs typeface="Neue Machina"/>
                <a:sym typeface="Neue Machina"/>
              </a:rPr>
              <a:t>Session Overview</a:t>
            </a:r>
            <a:endParaRPr lang="en-US" sz="3200" b="1" dirty="0">
              <a:solidFill>
                <a:srgbClr val="FFFFFF"/>
              </a:solidFill>
              <a:latin typeface="Poppins"/>
              <a:ea typeface="Neue Machina"/>
              <a:cs typeface="Neue Machina"/>
            </a:endParaRPr>
          </a:p>
        </p:txBody>
      </p:sp>
      <p:sp>
        <p:nvSpPr>
          <p:cNvPr id="6" name="TextBox 5">
            <a:extLst>
              <a:ext uri="{FF2B5EF4-FFF2-40B4-BE49-F238E27FC236}">
                <a16:creationId xmlns:a16="http://schemas.microsoft.com/office/drawing/2014/main" id="{EA22FCB5-D3E1-C7DD-E5D6-DD2A52CF9385}"/>
              </a:ext>
            </a:extLst>
          </p:cNvPr>
          <p:cNvSpPr txBox="1"/>
          <p:nvPr/>
        </p:nvSpPr>
        <p:spPr>
          <a:xfrm>
            <a:off x="683827" y="5799959"/>
            <a:ext cx="9794987" cy="1405706"/>
          </a:xfrm>
          <a:prstGeom prst="rect">
            <a:avLst/>
          </a:prstGeom>
        </p:spPr>
        <p:txBody>
          <a:bodyPr wrap="square" lIns="0" tIns="0" rIns="0" bIns="0" rtlCol="0" anchor="t">
            <a:spAutoFit/>
          </a:bodyPr>
          <a:lstStyle/>
          <a:p>
            <a:pPr defTabSz="609630">
              <a:lnSpc>
                <a:spcPts val="5574"/>
              </a:lnSpc>
            </a:pPr>
            <a:r>
              <a:rPr lang="en-US" sz="2800" dirty="0">
                <a:solidFill>
                  <a:srgbClr val="FFFFFF"/>
                </a:solidFill>
                <a:latin typeface="Neue Machina"/>
                <a:ea typeface="Neue Machina"/>
                <a:cs typeface="Neue Machina"/>
                <a:sym typeface="Neue Machina"/>
              </a:rPr>
              <a:t>Jim Steele</a:t>
            </a:r>
            <a:endParaRPr lang="en-US" sz="2800" dirty="0">
              <a:solidFill>
                <a:srgbClr val="FFFFFF"/>
              </a:solidFill>
              <a:latin typeface="Neue Machina"/>
              <a:ea typeface="Neue Machina"/>
              <a:cs typeface="Neue Machina"/>
            </a:endParaRPr>
          </a:p>
          <a:p>
            <a:pPr defTabSz="609630">
              <a:lnSpc>
                <a:spcPts val="5574"/>
              </a:lnSpc>
            </a:pPr>
            <a:endParaRPr lang="en-US" sz="4400" dirty="0">
              <a:solidFill>
                <a:srgbClr val="FFFFFF"/>
              </a:solidFill>
              <a:latin typeface="Neue Machina"/>
              <a:ea typeface="Neue Machina"/>
              <a:cs typeface="Neue Machina"/>
              <a:sym typeface="Neue Machina"/>
            </a:endParaRPr>
          </a:p>
        </p:txBody>
      </p:sp>
      <p:sp>
        <p:nvSpPr>
          <p:cNvPr id="8" name="TextBox 7">
            <a:extLst>
              <a:ext uri="{FF2B5EF4-FFF2-40B4-BE49-F238E27FC236}">
                <a16:creationId xmlns:a16="http://schemas.microsoft.com/office/drawing/2014/main" id="{31385036-CBE6-9CBD-AD29-70A09964176D}"/>
              </a:ext>
            </a:extLst>
          </p:cNvPr>
          <p:cNvSpPr txBox="1"/>
          <p:nvPr/>
        </p:nvSpPr>
        <p:spPr>
          <a:xfrm>
            <a:off x="685797" y="3424892"/>
            <a:ext cx="7589424" cy="574966"/>
          </a:xfrm>
          <a:prstGeom prst="rect">
            <a:avLst/>
          </a:prstGeom>
        </p:spPr>
        <p:txBody>
          <a:bodyPr wrap="square" lIns="0" tIns="0" rIns="0" bIns="0" rtlCol="0" anchor="t">
            <a:spAutoFit/>
          </a:bodyPr>
          <a:lstStyle/>
          <a:p>
            <a:pPr defTabSz="609630">
              <a:lnSpc>
                <a:spcPts val="2239"/>
              </a:lnSpc>
            </a:pPr>
            <a:r>
              <a:rPr lang="en-US" sz="3600" dirty="0">
                <a:solidFill>
                  <a:srgbClr val="E7A182"/>
                </a:solidFill>
                <a:latin typeface="Poppins"/>
                <a:ea typeface="Akzidenz-Grotesk Bold"/>
                <a:cs typeface="Akzidenz-Grotesk Bold"/>
                <a:sym typeface="Akzidenz-Grotesk Bold"/>
              </a:rPr>
              <a:t>Better, Smarter, Stronger </a:t>
            </a:r>
            <a:endParaRPr lang="en-US" sz="3600" dirty="0">
              <a:solidFill>
                <a:srgbClr val="E7A182"/>
              </a:solidFill>
              <a:latin typeface="Poppins"/>
              <a:ea typeface="Akzidenz-Grotesk Bold"/>
              <a:cs typeface="Akzidenz-Grotesk Bold"/>
            </a:endParaRPr>
          </a:p>
          <a:p>
            <a:pPr defTabSz="609630">
              <a:lnSpc>
                <a:spcPts val="2239"/>
              </a:lnSpc>
            </a:pPr>
            <a:endParaRPr lang="en-US" sz="2400" dirty="0">
              <a:solidFill>
                <a:srgbClr val="E7A182"/>
              </a:solidFill>
              <a:latin typeface="Akzidenz-Grotesk Bold"/>
              <a:ea typeface="Akzidenz-Grotesk Bold"/>
              <a:cs typeface="Akzidenz-Grotesk Bold"/>
              <a:sym typeface="Akzidenz-Grotesk Bo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AutoShape 2"/>
          <p:cNvSpPr/>
          <p:nvPr/>
        </p:nvSpPr>
        <p:spPr>
          <a:xfrm>
            <a:off x="685800" y="6003051"/>
            <a:ext cx="10820400" cy="5637"/>
          </a:xfrm>
          <a:prstGeom prst="line">
            <a:avLst/>
          </a:prstGeom>
          <a:ln w="19050" cap="flat">
            <a:solidFill>
              <a:srgbClr val="E7A182"/>
            </a:solidFill>
            <a:prstDash val="solid"/>
            <a:headEnd type="none" w="sm" len="sm"/>
            <a:tailEnd type="none" w="sm" len="sm"/>
          </a:ln>
        </p:spPr>
        <p:txBody>
          <a:bodyPr/>
          <a:lstStyle/>
          <a:p>
            <a:pPr defTabSz="609630"/>
            <a:endParaRPr lang="en-US" sz="1200">
              <a:solidFill>
                <a:prstClr val="black"/>
              </a:solidFill>
              <a:latin typeface="Calibri"/>
            </a:endParaRPr>
          </a:p>
        </p:txBody>
      </p:sp>
      <p:sp>
        <p:nvSpPr>
          <p:cNvPr id="3" name="Freeform 3"/>
          <p:cNvSpPr/>
          <p:nvPr/>
        </p:nvSpPr>
        <p:spPr>
          <a:xfrm>
            <a:off x="9938600" y="-311379"/>
            <a:ext cx="2114433" cy="1787753"/>
          </a:xfrm>
          <a:custGeom>
            <a:avLst/>
            <a:gdLst/>
            <a:ahLst/>
            <a:cxnLst/>
            <a:rect l="l" t="t" r="r" b="b"/>
            <a:pathLst>
              <a:path w="3171649" h="2681629">
                <a:moveTo>
                  <a:pt x="0" y="0"/>
                </a:moveTo>
                <a:lnTo>
                  <a:pt x="3171649" y="0"/>
                </a:lnTo>
                <a:lnTo>
                  <a:pt x="3171649" y="2681630"/>
                </a:lnTo>
                <a:lnTo>
                  <a:pt x="0" y="2681630"/>
                </a:lnTo>
                <a:lnTo>
                  <a:pt x="0" y="0"/>
                </a:lnTo>
                <a:close/>
              </a:path>
            </a:pathLst>
          </a:custGeom>
          <a:blipFill>
            <a:blip r:embed="rId2"/>
            <a:stretch>
              <a:fillRect/>
            </a:stretch>
          </a:blipFill>
        </p:spPr>
        <p:txBody>
          <a:bodyPr/>
          <a:lstStyle/>
          <a:p>
            <a:pPr defTabSz="609630"/>
            <a:endParaRPr lang="en-US" sz="1200">
              <a:solidFill>
                <a:prstClr val="black"/>
              </a:solidFill>
              <a:latin typeface="Calibri"/>
            </a:endParaRPr>
          </a:p>
        </p:txBody>
      </p:sp>
      <p:sp>
        <p:nvSpPr>
          <p:cNvPr id="4" name="Freeform 4"/>
          <p:cNvSpPr/>
          <p:nvPr/>
        </p:nvSpPr>
        <p:spPr>
          <a:xfrm>
            <a:off x="3279704" y="6008687"/>
            <a:ext cx="8912297" cy="849313"/>
          </a:xfrm>
          <a:custGeom>
            <a:avLst/>
            <a:gdLst/>
            <a:ahLst/>
            <a:cxnLst/>
            <a:rect l="l" t="t" r="r" b="b"/>
            <a:pathLst>
              <a:path w="13368445" h="1273970">
                <a:moveTo>
                  <a:pt x="0" y="0"/>
                </a:moveTo>
                <a:lnTo>
                  <a:pt x="13368445" y="0"/>
                </a:lnTo>
                <a:lnTo>
                  <a:pt x="13368445" y="1273970"/>
                </a:lnTo>
                <a:lnTo>
                  <a:pt x="0" y="1273970"/>
                </a:lnTo>
                <a:lnTo>
                  <a:pt x="0" y="0"/>
                </a:lnTo>
                <a:close/>
              </a:path>
            </a:pathLst>
          </a:custGeom>
          <a:blipFill>
            <a:blip r:embed="rId3"/>
            <a:stretch>
              <a:fillRect t="-249784" r="-4232" b="-45928"/>
            </a:stretch>
          </a:blipFill>
        </p:spPr>
        <p:txBody>
          <a:bodyPr/>
          <a:lstStyle/>
          <a:p>
            <a:pPr defTabSz="609630"/>
            <a:endParaRPr lang="en-US" sz="1200">
              <a:solidFill>
                <a:prstClr val="black"/>
              </a:solidFill>
              <a:latin typeface="Calibri"/>
            </a:endParaRPr>
          </a:p>
        </p:txBody>
      </p:sp>
      <p:sp>
        <p:nvSpPr>
          <p:cNvPr id="5" name="TextBox 5"/>
          <p:cNvSpPr txBox="1"/>
          <p:nvPr/>
        </p:nvSpPr>
        <p:spPr>
          <a:xfrm>
            <a:off x="685800" y="1353285"/>
            <a:ext cx="10820400" cy="756617"/>
          </a:xfrm>
          <a:prstGeom prst="rect">
            <a:avLst/>
          </a:prstGeom>
        </p:spPr>
        <p:txBody>
          <a:bodyPr lIns="0" tIns="0" rIns="0" bIns="0" rtlCol="0" anchor="t">
            <a:spAutoFit/>
          </a:bodyPr>
          <a:lstStyle/>
          <a:p>
            <a:pPr defTabSz="609630">
              <a:lnSpc>
                <a:spcPts val="5867"/>
              </a:lnSpc>
            </a:pPr>
            <a:r>
              <a:rPr lang="en-US" sz="5334" dirty="0">
                <a:solidFill>
                  <a:srgbClr val="FFFFFF"/>
                </a:solidFill>
                <a:latin typeface="Neue Machina"/>
                <a:ea typeface="Neue Machina"/>
                <a:cs typeface="Neue Machina"/>
                <a:sym typeface="Neue Machina"/>
              </a:rPr>
              <a:t>The Science of Performance</a:t>
            </a:r>
          </a:p>
        </p:txBody>
      </p:sp>
      <p:sp>
        <p:nvSpPr>
          <p:cNvPr id="6" name="TextBox 6"/>
          <p:cNvSpPr txBox="1"/>
          <p:nvPr/>
        </p:nvSpPr>
        <p:spPr>
          <a:xfrm>
            <a:off x="685800" y="2849160"/>
            <a:ext cx="10821504" cy="1447384"/>
          </a:xfrm>
          <a:prstGeom prst="rect">
            <a:avLst/>
          </a:prstGeom>
        </p:spPr>
        <p:txBody>
          <a:bodyPr wrap="square" lIns="0" tIns="0" rIns="0" bIns="0" rtlCol="0" anchor="t">
            <a:spAutoFit/>
          </a:bodyPr>
          <a:lstStyle/>
          <a:p>
            <a:pPr algn="just" defTabSz="609630">
              <a:lnSpc>
                <a:spcPts val="1919"/>
              </a:lnSpc>
            </a:pPr>
            <a:r>
              <a:rPr lang="en-US" sz="1400" dirty="0">
                <a:solidFill>
                  <a:srgbClr val="FFFFFF"/>
                </a:solidFill>
                <a:latin typeface="Poppins"/>
                <a:ea typeface="Akzidenz-Grotesk"/>
                <a:cs typeface="Akzidenz-Grotesk"/>
                <a:sym typeface="Akzidenz-Grotesk"/>
              </a:rPr>
              <a:t>Our mindset, along with that of our teams, plays a pivotal role in how we navigate the challenges and opportunities that lie ahead. As leaders strive to inspire and motivate their teams, there is an ongoing necessity to cultivate a culture of growth, learning, and adaptability—all while leading change in the </a:t>
            </a:r>
            <a:r>
              <a:rPr lang="en-US" sz="1400" dirty="0" err="1">
                <a:solidFill>
                  <a:srgbClr val="FFFFFF"/>
                </a:solidFill>
                <a:latin typeface="Poppins"/>
                <a:ea typeface="Akzidenz-Grotesk"/>
                <a:cs typeface="Akzidenz-Grotesk"/>
                <a:sym typeface="Akzidenz-Grotesk"/>
              </a:rPr>
              <a:t>organisation</a:t>
            </a:r>
            <a:r>
              <a:rPr lang="en-US" sz="1400" dirty="0">
                <a:solidFill>
                  <a:srgbClr val="FFFFFF"/>
                </a:solidFill>
                <a:latin typeface="Poppins"/>
                <a:ea typeface="Akzidenz-Grotesk"/>
                <a:cs typeface="Akzidenz-Grotesk"/>
                <a:sym typeface="Akzidenz-Grotesk"/>
              </a:rPr>
              <a:t>.</a:t>
            </a:r>
            <a:endParaRPr lang="en-US" sz="1400" dirty="0">
              <a:solidFill>
                <a:srgbClr val="FFFFFF"/>
              </a:solidFill>
              <a:latin typeface="Poppins"/>
              <a:ea typeface="Akzidenz-Grotesk"/>
              <a:cs typeface="Akzidenz-Grotesk"/>
            </a:endParaRPr>
          </a:p>
          <a:p>
            <a:pPr algn="just" defTabSz="609630">
              <a:lnSpc>
                <a:spcPts val="1919"/>
              </a:lnSpc>
            </a:pPr>
            <a:r>
              <a:rPr lang="en-US" sz="1400" dirty="0">
                <a:solidFill>
                  <a:srgbClr val="FFFFFF"/>
                </a:solidFill>
                <a:latin typeface="Poppins"/>
                <a:ea typeface="Akzidenz-Grotesk"/>
                <a:cs typeface="Akzidenz-Grotesk"/>
                <a:sym typeface="Akzidenz-Grotesk"/>
              </a:rPr>
              <a:t>The objective of this session is to illuminate how we can harness this vast reservoir of potential and, more importantly, how to access this strategic reserve at the right time.</a:t>
            </a:r>
            <a:endParaRPr lang="en-US" sz="1400" dirty="0">
              <a:solidFill>
                <a:srgbClr val="FFFFFF"/>
              </a:solidFill>
              <a:latin typeface="Poppins"/>
              <a:ea typeface="Akzidenz-Grotesk"/>
              <a:cs typeface="Akzidenz-Grotesk"/>
            </a:endParaRPr>
          </a:p>
          <a:p>
            <a:pPr algn="just" defTabSz="609630">
              <a:lnSpc>
                <a:spcPts val="1919"/>
              </a:lnSpc>
            </a:pPr>
            <a:endParaRPr lang="en-US" sz="1371" dirty="0">
              <a:solidFill>
                <a:srgbClr val="FFFFFF"/>
              </a:solidFill>
              <a:latin typeface="Akzidenz-Grotesk"/>
              <a:ea typeface="Akzidenz-Grotesk"/>
              <a:cs typeface="Akzidenz-Grotesk"/>
              <a:sym typeface="Akzidenz-Grotesk"/>
            </a:endParaRPr>
          </a:p>
        </p:txBody>
      </p:sp>
      <p:sp>
        <p:nvSpPr>
          <p:cNvPr id="7" name="TextBox 7"/>
          <p:cNvSpPr txBox="1"/>
          <p:nvPr/>
        </p:nvSpPr>
        <p:spPr>
          <a:xfrm>
            <a:off x="685797" y="2281892"/>
            <a:ext cx="5960321" cy="574966"/>
          </a:xfrm>
          <a:prstGeom prst="rect">
            <a:avLst/>
          </a:prstGeom>
        </p:spPr>
        <p:txBody>
          <a:bodyPr lIns="0" tIns="0" rIns="0" bIns="0" rtlCol="0" anchor="t">
            <a:spAutoFit/>
          </a:bodyPr>
          <a:lstStyle/>
          <a:p>
            <a:pPr defTabSz="609630">
              <a:lnSpc>
                <a:spcPts val="2239"/>
              </a:lnSpc>
            </a:pPr>
            <a:r>
              <a:rPr lang="en-US" sz="2400" b="1" dirty="0">
                <a:solidFill>
                  <a:srgbClr val="E7A182"/>
                </a:solidFill>
                <a:latin typeface="Poppins"/>
                <a:ea typeface="Akzidenz-Grotesk Bold"/>
                <a:cs typeface="Akzidenz-Grotesk Bold"/>
                <a:sym typeface="Akzidenz-Grotesk Bold"/>
              </a:rPr>
              <a:t>Better Smarter Stronger </a:t>
            </a:r>
            <a:endParaRPr lang="en-US" sz="2400" b="1" dirty="0">
              <a:solidFill>
                <a:srgbClr val="E7A182"/>
              </a:solidFill>
              <a:latin typeface="Poppins"/>
              <a:ea typeface="Akzidenz-Grotesk Bold"/>
              <a:cs typeface="Akzidenz-Grotesk Bold"/>
            </a:endParaRPr>
          </a:p>
          <a:p>
            <a:pPr defTabSz="609630">
              <a:lnSpc>
                <a:spcPts val="2239"/>
              </a:lnSpc>
            </a:pPr>
            <a:endParaRPr lang="en-US" sz="2400" dirty="0">
              <a:solidFill>
                <a:srgbClr val="E7A182"/>
              </a:solidFill>
              <a:latin typeface="Akzidenz-Grotesk Bold"/>
              <a:ea typeface="Akzidenz-Grotesk Bold"/>
              <a:cs typeface="Akzidenz-Grotesk Bold"/>
              <a:sym typeface="Akzidenz-Grotesk Bold"/>
            </a:endParaRPr>
          </a:p>
        </p:txBody>
      </p:sp>
      <p:sp>
        <p:nvSpPr>
          <p:cNvPr id="8" name="TextBox 8"/>
          <p:cNvSpPr txBox="1"/>
          <p:nvPr/>
        </p:nvSpPr>
        <p:spPr>
          <a:xfrm>
            <a:off x="685800" y="4808096"/>
            <a:ext cx="10821504" cy="962186"/>
          </a:xfrm>
          <a:prstGeom prst="rect">
            <a:avLst/>
          </a:prstGeom>
        </p:spPr>
        <p:txBody>
          <a:bodyPr wrap="square" lIns="0" tIns="0" rIns="0" bIns="0" rtlCol="0" anchor="t">
            <a:spAutoFit/>
          </a:bodyPr>
          <a:lstStyle/>
          <a:p>
            <a:pPr algn="just" defTabSz="609630">
              <a:lnSpc>
                <a:spcPts val="1919"/>
              </a:lnSpc>
            </a:pPr>
            <a:r>
              <a:rPr lang="en-US" sz="1400" dirty="0">
                <a:solidFill>
                  <a:srgbClr val="FFFFFF"/>
                </a:solidFill>
                <a:latin typeface="Poppins"/>
                <a:ea typeface="Akzidenz-Grotesk"/>
                <a:cs typeface="Akzidenz-Grotesk"/>
                <a:sym typeface="Akzidenz-Grotesk"/>
              </a:rPr>
              <a:t>We will kick off the session with a dynamic and fast-paced competition. This engaging </a:t>
            </a:r>
            <a:r>
              <a:rPr lang="en-US" sz="1400" dirty="0" err="1">
                <a:solidFill>
                  <a:srgbClr val="FFFFFF"/>
                </a:solidFill>
                <a:latin typeface="Poppins"/>
                <a:ea typeface="Akzidenz-Grotesk"/>
                <a:cs typeface="Akzidenz-Grotesk"/>
                <a:sym typeface="Akzidenz-Grotesk"/>
              </a:rPr>
              <a:t>energiser</a:t>
            </a:r>
            <a:r>
              <a:rPr lang="en-US" sz="1400" dirty="0">
                <a:solidFill>
                  <a:srgbClr val="FFFFFF"/>
                </a:solidFill>
                <a:latin typeface="Poppins"/>
                <a:ea typeface="Akzidenz-Grotesk"/>
                <a:cs typeface="Akzidenz-Grotesk"/>
                <a:sym typeface="Akzidenz-Grotesk"/>
              </a:rPr>
              <a:t> not only sets a lively tone but also emphasizes two key insights: first, that we and our teams possess a significant amount of untapped potential; and second, that the strategies we will explore are directly linked to </a:t>
            </a:r>
            <a:r>
              <a:rPr lang="en-US" sz="1400" b="1" dirty="0">
                <a:solidFill>
                  <a:srgbClr val="FFFFFF"/>
                </a:solidFill>
                <a:latin typeface="Poppins"/>
                <a:ea typeface="Akzidenz-Grotesk"/>
                <a:cs typeface="Akzidenz-Grotesk"/>
                <a:sym typeface="Akzidenz-Grotesk"/>
              </a:rPr>
              <a:t>Peak Performance, empowered wellbeing and the dynamics that make up high performing teams.</a:t>
            </a:r>
            <a:endParaRPr lang="en-US" sz="1400" b="1" dirty="0">
              <a:solidFill>
                <a:srgbClr val="FFFFFF"/>
              </a:solidFill>
              <a:latin typeface="Poppins"/>
              <a:ea typeface="Akzidenz-Grotesk"/>
              <a:cs typeface="Akzidenz-Grotesk"/>
            </a:endParaRPr>
          </a:p>
        </p:txBody>
      </p:sp>
      <p:sp>
        <p:nvSpPr>
          <p:cNvPr id="9" name="TextBox 9"/>
          <p:cNvSpPr txBox="1"/>
          <p:nvPr/>
        </p:nvSpPr>
        <p:spPr>
          <a:xfrm>
            <a:off x="685797" y="4363732"/>
            <a:ext cx="5960321" cy="547842"/>
          </a:xfrm>
          <a:prstGeom prst="rect">
            <a:avLst/>
          </a:prstGeom>
        </p:spPr>
        <p:txBody>
          <a:bodyPr lIns="0" tIns="0" rIns="0" bIns="0" rtlCol="0" anchor="t">
            <a:spAutoFit/>
          </a:bodyPr>
          <a:lstStyle/>
          <a:p>
            <a:pPr defTabSz="609630">
              <a:lnSpc>
                <a:spcPts val="2239"/>
              </a:lnSpc>
            </a:pPr>
            <a:r>
              <a:rPr lang="en-US" sz="1600" b="1" dirty="0">
                <a:solidFill>
                  <a:srgbClr val="FFFFFF"/>
                </a:solidFill>
                <a:latin typeface="Poppins"/>
                <a:ea typeface="Akzidenz-Grotesk Bold"/>
                <a:cs typeface="Akzidenz-Grotesk Bold"/>
                <a:sym typeface="Akzidenz-Grotesk Bold"/>
              </a:rPr>
              <a:t>Introduction</a:t>
            </a:r>
            <a:endParaRPr lang="en-US" sz="1600" b="1" dirty="0">
              <a:solidFill>
                <a:srgbClr val="FFFFFF"/>
              </a:solidFill>
              <a:latin typeface="Poppins"/>
              <a:ea typeface="Akzidenz-Grotesk Bold"/>
              <a:cs typeface="Akzidenz-Grotesk Bold"/>
            </a:endParaRPr>
          </a:p>
          <a:p>
            <a:pPr defTabSz="609630">
              <a:lnSpc>
                <a:spcPts val="2239"/>
              </a:lnSpc>
            </a:pPr>
            <a:endParaRPr lang="en-US" sz="1600">
              <a:solidFill>
                <a:srgbClr val="FFFFFF"/>
              </a:solidFill>
              <a:latin typeface="Akzidenz-Grotesk Bold"/>
              <a:ea typeface="Akzidenz-Grotesk Bold"/>
              <a:cs typeface="Akzidenz-Grotesk Bold"/>
              <a:sym typeface="Akzidenz-Grotesk Bold"/>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AutoShape 2"/>
          <p:cNvSpPr/>
          <p:nvPr/>
        </p:nvSpPr>
        <p:spPr>
          <a:xfrm>
            <a:off x="685800" y="6003051"/>
            <a:ext cx="10820400" cy="5637"/>
          </a:xfrm>
          <a:prstGeom prst="line">
            <a:avLst/>
          </a:prstGeom>
          <a:ln w="19050" cap="flat">
            <a:solidFill>
              <a:srgbClr val="E7A182"/>
            </a:solidFill>
            <a:prstDash val="solid"/>
            <a:headEnd type="none" w="sm" len="sm"/>
            <a:tailEnd type="none" w="sm" len="sm"/>
          </a:ln>
        </p:spPr>
        <p:txBody>
          <a:bodyPr/>
          <a:lstStyle/>
          <a:p>
            <a:pPr defTabSz="609630"/>
            <a:endParaRPr lang="en-US" sz="1200">
              <a:solidFill>
                <a:prstClr val="black"/>
              </a:solidFill>
              <a:latin typeface="Calibri"/>
            </a:endParaRPr>
          </a:p>
        </p:txBody>
      </p:sp>
      <p:sp>
        <p:nvSpPr>
          <p:cNvPr id="3" name="Freeform 3"/>
          <p:cNvSpPr/>
          <p:nvPr/>
        </p:nvSpPr>
        <p:spPr>
          <a:xfrm>
            <a:off x="9938600" y="-311379"/>
            <a:ext cx="2114433" cy="1787753"/>
          </a:xfrm>
          <a:custGeom>
            <a:avLst/>
            <a:gdLst/>
            <a:ahLst/>
            <a:cxnLst/>
            <a:rect l="l" t="t" r="r" b="b"/>
            <a:pathLst>
              <a:path w="3171649" h="2681629">
                <a:moveTo>
                  <a:pt x="0" y="0"/>
                </a:moveTo>
                <a:lnTo>
                  <a:pt x="3171649" y="0"/>
                </a:lnTo>
                <a:lnTo>
                  <a:pt x="3171649" y="2681630"/>
                </a:lnTo>
                <a:lnTo>
                  <a:pt x="0" y="2681630"/>
                </a:lnTo>
                <a:lnTo>
                  <a:pt x="0" y="0"/>
                </a:lnTo>
                <a:close/>
              </a:path>
            </a:pathLst>
          </a:custGeom>
          <a:blipFill>
            <a:blip r:embed="rId2"/>
            <a:stretch>
              <a:fillRect/>
            </a:stretch>
          </a:blipFill>
        </p:spPr>
        <p:txBody>
          <a:bodyPr/>
          <a:lstStyle/>
          <a:p>
            <a:pPr defTabSz="609630"/>
            <a:endParaRPr lang="en-US" sz="1200">
              <a:solidFill>
                <a:prstClr val="black"/>
              </a:solidFill>
              <a:latin typeface="Calibri"/>
            </a:endParaRPr>
          </a:p>
        </p:txBody>
      </p:sp>
      <p:sp>
        <p:nvSpPr>
          <p:cNvPr id="4" name="Freeform 4"/>
          <p:cNvSpPr/>
          <p:nvPr/>
        </p:nvSpPr>
        <p:spPr>
          <a:xfrm>
            <a:off x="3279704" y="6008687"/>
            <a:ext cx="8912297" cy="849313"/>
          </a:xfrm>
          <a:custGeom>
            <a:avLst/>
            <a:gdLst/>
            <a:ahLst/>
            <a:cxnLst/>
            <a:rect l="l" t="t" r="r" b="b"/>
            <a:pathLst>
              <a:path w="13368445" h="1273970">
                <a:moveTo>
                  <a:pt x="0" y="0"/>
                </a:moveTo>
                <a:lnTo>
                  <a:pt x="13368445" y="0"/>
                </a:lnTo>
                <a:lnTo>
                  <a:pt x="13368445" y="1273970"/>
                </a:lnTo>
                <a:lnTo>
                  <a:pt x="0" y="1273970"/>
                </a:lnTo>
                <a:lnTo>
                  <a:pt x="0" y="0"/>
                </a:lnTo>
                <a:close/>
              </a:path>
            </a:pathLst>
          </a:custGeom>
          <a:blipFill>
            <a:blip r:embed="rId3"/>
            <a:stretch>
              <a:fillRect t="-249784" r="-4232" b="-45928"/>
            </a:stretch>
          </a:blipFill>
        </p:spPr>
        <p:txBody>
          <a:bodyPr/>
          <a:lstStyle/>
          <a:p>
            <a:pPr defTabSz="609630"/>
            <a:endParaRPr lang="en-US" sz="1200">
              <a:solidFill>
                <a:prstClr val="black"/>
              </a:solidFill>
              <a:latin typeface="Calibri"/>
            </a:endParaRPr>
          </a:p>
        </p:txBody>
      </p:sp>
      <p:sp>
        <p:nvSpPr>
          <p:cNvPr id="6" name="TextBox 6"/>
          <p:cNvSpPr txBox="1"/>
          <p:nvPr/>
        </p:nvSpPr>
        <p:spPr>
          <a:xfrm>
            <a:off x="685797" y="1190309"/>
            <a:ext cx="10814998" cy="3513526"/>
          </a:xfrm>
          <a:prstGeom prst="rect">
            <a:avLst/>
          </a:prstGeom>
        </p:spPr>
        <p:txBody>
          <a:bodyPr wrap="square" lIns="0" tIns="0" rIns="0" bIns="0" rtlCol="0" anchor="t">
            <a:spAutoFit/>
          </a:bodyPr>
          <a:lstStyle/>
          <a:p>
            <a:pPr algn="just" defTabSz="609630">
              <a:lnSpc>
                <a:spcPts val="2239"/>
              </a:lnSpc>
            </a:pPr>
            <a:r>
              <a:rPr lang="en-US" sz="2000" b="1" dirty="0">
                <a:solidFill>
                  <a:srgbClr val="FFFFFF"/>
                </a:solidFill>
                <a:latin typeface="Poppins"/>
                <a:ea typeface="Akzidenz-Grotesk Bold"/>
                <a:cs typeface="Poppins"/>
                <a:sym typeface="Akzidenz-Grotesk Bold"/>
              </a:rPr>
              <a:t>Section 1 - </a:t>
            </a:r>
            <a:r>
              <a:rPr lang="en-US" sz="2000" b="1" dirty="0">
                <a:solidFill>
                  <a:srgbClr val="E7A182"/>
                </a:solidFill>
                <a:latin typeface="Poppins"/>
                <a:ea typeface="Akzidenz-Grotesk Bold"/>
                <a:cs typeface="Poppins"/>
                <a:sym typeface="Akzidenz-Grotesk Bold"/>
              </a:rPr>
              <a:t>Better</a:t>
            </a:r>
            <a:r>
              <a:rPr lang="en-US" sz="2000" b="1" dirty="0">
                <a:solidFill>
                  <a:srgbClr val="FFFFFF"/>
                </a:solidFill>
                <a:latin typeface="Poppins"/>
                <a:ea typeface="Akzidenz-Grotesk Bold"/>
                <a:cs typeface="Poppins"/>
                <a:sym typeface="Akzidenz-Grotesk Bold"/>
              </a:rPr>
              <a:t> – is the output of tapping into </a:t>
            </a:r>
            <a:r>
              <a:rPr lang="en-US" sz="2000" b="1" dirty="0">
                <a:solidFill>
                  <a:srgbClr val="E7A182"/>
                </a:solidFill>
                <a:latin typeface="Poppins"/>
                <a:ea typeface="Akzidenz-Grotesk Bold"/>
                <a:cs typeface="Poppins"/>
                <a:sym typeface="Akzidenz-Grotesk Bold"/>
              </a:rPr>
              <a:t>potential</a:t>
            </a:r>
            <a:endParaRPr lang="en-US" sz="2000" b="1" dirty="0">
              <a:solidFill>
                <a:srgbClr val="E7A182"/>
              </a:solidFill>
              <a:latin typeface="Poppins"/>
              <a:ea typeface="Akzidenz-Grotesk Bold"/>
              <a:cs typeface="Poppins"/>
            </a:endParaRPr>
          </a:p>
          <a:p>
            <a:pPr algn="just" defTabSz="609630">
              <a:lnSpc>
                <a:spcPts val="2239"/>
              </a:lnSpc>
            </a:pPr>
            <a:endParaRPr lang="en-US" sz="1400" b="1" dirty="0">
              <a:solidFill>
                <a:srgbClr val="E7A182"/>
              </a:solidFill>
              <a:latin typeface="Poppins"/>
              <a:ea typeface="Akzidenz-Grotesk Bold"/>
              <a:cs typeface="Poppins"/>
            </a:endParaRPr>
          </a:p>
          <a:p>
            <a:pPr algn="just" defTabSz="609630">
              <a:lnSpc>
                <a:spcPts val="1919"/>
              </a:lnSpc>
            </a:pPr>
            <a:r>
              <a:rPr lang="en-US" sz="1400" dirty="0">
                <a:solidFill>
                  <a:srgbClr val="FFFFFF"/>
                </a:solidFill>
                <a:latin typeface="Poppins"/>
                <a:cs typeface="Poppins"/>
              </a:rPr>
              <a:t>In this segment, we will explore how to respond agilely to challenges and opportunities through a pragmatic, science-based, step-by-step process aimed at developing a growth mindset and unlocking human potential.</a:t>
            </a:r>
            <a:endParaRPr lang="en-US" sz="1400" dirty="0">
              <a:solidFill>
                <a:srgbClr val="000000"/>
              </a:solidFill>
              <a:latin typeface="Poppins"/>
              <a:cs typeface="Poppins"/>
            </a:endParaRPr>
          </a:p>
          <a:p>
            <a:pPr algn="just" defTabSz="609630">
              <a:lnSpc>
                <a:spcPts val="1919"/>
              </a:lnSpc>
            </a:pPr>
            <a:endParaRPr lang="en-US" sz="1400" dirty="0">
              <a:solidFill>
                <a:srgbClr val="000000"/>
              </a:solidFill>
              <a:latin typeface="Poppins"/>
              <a:cs typeface="Poppins"/>
            </a:endParaRPr>
          </a:p>
          <a:p>
            <a:pPr algn="just" defTabSz="609630">
              <a:lnSpc>
                <a:spcPts val="1919"/>
              </a:lnSpc>
            </a:pPr>
            <a:r>
              <a:rPr lang="en-US" sz="1400" dirty="0">
                <a:solidFill>
                  <a:srgbClr val="FFFFFF"/>
                </a:solidFill>
                <a:latin typeface="Poppins"/>
                <a:cs typeface="Poppins"/>
              </a:rPr>
              <a:t>This section includes:</a:t>
            </a:r>
            <a:endParaRPr lang="en-US" sz="1400" dirty="0">
              <a:solidFill>
                <a:srgbClr val="000000"/>
              </a:solidFill>
              <a:latin typeface="Poppins"/>
              <a:cs typeface="Poppins"/>
            </a:endParaRPr>
          </a:p>
          <a:p>
            <a:pPr algn="just" defTabSz="609630">
              <a:lnSpc>
                <a:spcPts val="1919"/>
              </a:lnSpc>
            </a:pPr>
            <a:endParaRPr lang="en-US" sz="1400" dirty="0">
              <a:solidFill>
                <a:srgbClr val="FFFFFF"/>
              </a:solidFill>
              <a:latin typeface="Poppins"/>
              <a:cs typeface="Poppins"/>
            </a:endParaRPr>
          </a:p>
          <a:p>
            <a:pPr algn="just" defTabSz="609630">
              <a:lnSpc>
                <a:spcPts val="1919"/>
              </a:lnSpc>
            </a:pPr>
            <a:r>
              <a:rPr lang="en-US" sz="1400" dirty="0">
                <a:solidFill>
                  <a:srgbClr val="FFFFFF"/>
                </a:solidFill>
                <a:latin typeface="Poppins"/>
                <a:cs typeface="Poppins"/>
              </a:rPr>
              <a:t>Identifying Key Performance Competencies: Understanding the essential skills required to harness 100% of a team's potential.</a:t>
            </a:r>
            <a:endParaRPr lang="en-US" sz="1400" dirty="0">
              <a:solidFill>
                <a:srgbClr val="000000"/>
              </a:solidFill>
              <a:latin typeface="Poppins"/>
              <a:cs typeface="Poppins"/>
            </a:endParaRPr>
          </a:p>
          <a:p>
            <a:pPr algn="just" defTabSz="609630">
              <a:lnSpc>
                <a:spcPts val="1919"/>
              </a:lnSpc>
            </a:pPr>
            <a:endParaRPr lang="en-US" sz="1400" dirty="0">
              <a:solidFill>
                <a:srgbClr val="FFFFFF"/>
              </a:solidFill>
              <a:latin typeface="Poppins"/>
              <a:cs typeface="Poppins"/>
            </a:endParaRPr>
          </a:p>
          <a:p>
            <a:pPr algn="just" defTabSz="609630">
              <a:lnSpc>
                <a:spcPts val="1919"/>
              </a:lnSpc>
            </a:pPr>
            <a:r>
              <a:rPr lang="en-US" sz="1400" dirty="0">
                <a:solidFill>
                  <a:srgbClr val="FFFFFF"/>
                </a:solidFill>
                <a:latin typeface="Poppins"/>
                <a:cs typeface="Poppins"/>
              </a:rPr>
              <a:t>Demonstrating the impact of connecting to a clear vision: Exploring the effect of having a compelling vision.</a:t>
            </a:r>
            <a:endParaRPr lang="en-US" sz="1400" dirty="0">
              <a:solidFill>
                <a:srgbClr val="000000"/>
              </a:solidFill>
              <a:latin typeface="Poppins"/>
              <a:cs typeface="Poppins"/>
            </a:endParaRPr>
          </a:p>
          <a:p>
            <a:pPr algn="just" defTabSz="609630">
              <a:lnSpc>
                <a:spcPts val="1919"/>
              </a:lnSpc>
            </a:pPr>
            <a:r>
              <a:rPr lang="en-US" sz="1400" dirty="0">
                <a:solidFill>
                  <a:srgbClr val="FFFFFF"/>
                </a:solidFill>
                <a:latin typeface="Poppins"/>
                <a:cs typeface="Poppins"/>
              </a:rPr>
              <a:t>Understanding the Neuroscience of Focus: Delving into the mechanisms that activate the brain's seeking system to drive high performance.</a:t>
            </a:r>
            <a:endParaRPr lang="en-US" sz="1400" dirty="0"/>
          </a:p>
          <a:p>
            <a:pPr algn="just" defTabSz="609630">
              <a:lnSpc>
                <a:spcPts val="2239"/>
              </a:lnSpc>
            </a:pPr>
            <a:endParaRPr lang="en-US" sz="1600" dirty="0">
              <a:solidFill>
                <a:srgbClr val="E7A182"/>
              </a:solidFill>
              <a:latin typeface="Poppins"/>
              <a:ea typeface="Akzidenz-Grotesk Bold"/>
              <a:cs typeface="Poppins"/>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AutoShape 2"/>
          <p:cNvSpPr/>
          <p:nvPr/>
        </p:nvSpPr>
        <p:spPr>
          <a:xfrm>
            <a:off x="685800" y="6003051"/>
            <a:ext cx="10820400" cy="5637"/>
          </a:xfrm>
          <a:prstGeom prst="line">
            <a:avLst/>
          </a:prstGeom>
          <a:ln w="19050" cap="flat">
            <a:solidFill>
              <a:srgbClr val="E7A182"/>
            </a:solidFill>
            <a:prstDash val="solid"/>
            <a:headEnd type="none" w="sm" len="sm"/>
            <a:tailEnd type="none" w="sm" len="sm"/>
          </a:ln>
        </p:spPr>
        <p:txBody>
          <a:bodyPr/>
          <a:lstStyle/>
          <a:p>
            <a:pPr defTabSz="609630"/>
            <a:endParaRPr lang="en-US" sz="1200">
              <a:solidFill>
                <a:prstClr val="black"/>
              </a:solidFill>
              <a:latin typeface="Calibri"/>
            </a:endParaRPr>
          </a:p>
        </p:txBody>
      </p:sp>
      <p:sp>
        <p:nvSpPr>
          <p:cNvPr id="3" name="Freeform 3"/>
          <p:cNvSpPr/>
          <p:nvPr/>
        </p:nvSpPr>
        <p:spPr>
          <a:xfrm>
            <a:off x="9938600" y="-311379"/>
            <a:ext cx="2114433" cy="1787753"/>
          </a:xfrm>
          <a:custGeom>
            <a:avLst/>
            <a:gdLst/>
            <a:ahLst/>
            <a:cxnLst/>
            <a:rect l="l" t="t" r="r" b="b"/>
            <a:pathLst>
              <a:path w="3171649" h="2681629">
                <a:moveTo>
                  <a:pt x="0" y="0"/>
                </a:moveTo>
                <a:lnTo>
                  <a:pt x="3171649" y="0"/>
                </a:lnTo>
                <a:lnTo>
                  <a:pt x="3171649" y="2681630"/>
                </a:lnTo>
                <a:lnTo>
                  <a:pt x="0" y="2681630"/>
                </a:lnTo>
                <a:lnTo>
                  <a:pt x="0" y="0"/>
                </a:lnTo>
                <a:close/>
              </a:path>
            </a:pathLst>
          </a:custGeom>
          <a:blipFill>
            <a:blip r:embed="rId2"/>
            <a:stretch>
              <a:fillRect/>
            </a:stretch>
          </a:blipFill>
        </p:spPr>
        <p:txBody>
          <a:bodyPr/>
          <a:lstStyle/>
          <a:p>
            <a:pPr defTabSz="609630"/>
            <a:endParaRPr lang="en-US" sz="1200">
              <a:solidFill>
                <a:prstClr val="black"/>
              </a:solidFill>
              <a:latin typeface="Calibri"/>
            </a:endParaRPr>
          </a:p>
        </p:txBody>
      </p:sp>
      <p:sp>
        <p:nvSpPr>
          <p:cNvPr id="4" name="Freeform 4"/>
          <p:cNvSpPr/>
          <p:nvPr/>
        </p:nvSpPr>
        <p:spPr>
          <a:xfrm>
            <a:off x="3279704" y="6008687"/>
            <a:ext cx="8912297" cy="849313"/>
          </a:xfrm>
          <a:custGeom>
            <a:avLst/>
            <a:gdLst/>
            <a:ahLst/>
            <a:cxnLst/>
            <a:rect l="l" t="t" r="r" b="b"/>
            <a:pathLst>
              <a:path w="13368445" h="1273970">
                <a:moveTo>
                  <a:pt x="0" y="0"/>
                </a:moveTo>
                <a:lnTo>
                  <a:pt x="13368445" y="0"/>
                </a:lnTo>
                <a:lnTo>
                  <a:pt x="13368445" y="1273970"/>
                </a:lnTo>
                <a:lnTo>
                  <a:pt x="0" y="1273970"/>
                </a:lnTo>
                <a:lnTo>
                  <a:pt x="0" y="0"/>
                </a:lnTo>
                <a:close/>
              </a:path>
            </a:pathLst>
          </a:custGeom>
          <a:blipFill>
            <a:blip r:embed="rId3"/>
            <a:stretch>
              <a:fillRect t="-249784" r="-4232" b="-45928"/>
            </a:stretch>
          </a:blipFill>
        </p:spPr>
        <p:txBody>
          <a:bodyPr/>
          <a:lstStyle/>
          <a:p>
            <a:pPr defTabSz="609630"/>
            <a:endParaRPr lang="en-US" sz="1200">
              <a:solidFill>
                <a:prstClr val="black"/>
              </a:solidFill>
              <a:latin typeface="Calibri"/>
            </a:endParaRPr>
          </a:p>
        </p:txBody>
      </p:sp>
      <p:sp>
        <p:nvSpPr>
          <p:cNvPr id="10" name="TextBox 6">
            <a:extLst>
              <a:ext uri="{FF2B5EF4-FFF2-40B4-BE49-F238E27FC236}">
                <a16:creationId xmlns:a16="http://schemas.microsoft.com/office/drawing/2014/main" id="{CF510D3A-804F-FB89-3960-C1C971B829CE}"/>
              </a:ext>
            </a:extLst>
          </p:cNvPr>
          <p:cNvSpPr txBox="1"/>
          <p:nvPr/>
        </p:nvSpPr>
        <p:spPr>
          <a:xfrm>
            <a:off x="685798" y="1194805"/>
            <a:ext cx="10816684" cy="3392852"/>
          </a:xfrm>
          <a:prstGeom prst="rect">
            <a:avLst/>
          </a:prstGeom>
        </p:spPr>
        <p:txBody>
          <a:bodyPr wrap="square" lIns="0" tIns="0" rIns="0" b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defTabSz="609630">
              <a:lnSpc>
                <a:spcPts val="2239"/>
              </a:lnSpc>
            </a:pPr>
            <a:r>
              <a:rPr lang="en-US" sz="2000" b="1" dirty="0">
                <a:solidFill>
                  <a:srgbClr val="FFFFFF"/>
                </a:solidFill>
                <a:latin typeface="Poppins"/>
                <a:ea typeface="Akzidenz-Grotesk Bold"/>
                <a:cs typeface="Poppins"/>
                <a:sym typeface="Akzidenz-Grotesk Bold"/>
              </a:rPr>
              <a:t>Section 2 - </a:t>
            </a:r>
            <a:r>
              <a:rPr lang="en-US" sz="2000" b="1" dirty="0">
                <a:solidFill>
                  <a:srgbClr val="E7A182"/>
                </a:solidFill>
                <a:latin typeface="Poppins"/>
                <a:ea typeface="Akzidenz-Grotesk Bold"/>
                <a:cs typeface="Poppins"/>
                <a:sym typeface="Akzidenz-Grotesk Bold"/>
              </a:rPr>
              <a:t>Smarter </a:t>
            </a:r>
            <a:r>
              <a:rPr lang="en-US" sz="2000" b="1" dirty="0">
                <a:solidFill>
                  <a:srgbClr val="FFFFFF"/>
                </a:solidFill>
                <a:latin typeface="Poppins"/>
                <a:ea typeface="Akzidenz-Grotesk Bold"/>
                <a:cs typeface="Poppins"/>
                <a:sym typeface="Akzidenz-Grotesk Bold"/>
              </a:rPr>
              <a:t>– is the output of tapping into </a:t>
            </a:r>
            <a:r>
              <a:rPr lang="en-US" sz="2000" b="1" dirty="0">
                <a:solidFill>
                  <a:srgbClr val="E7A182"/>
                </a:solidFill>
                <a:latin typeface="Poppins"/>
                <a:ea typeface="Akzidenz-Grotesk Bold"/>
                <a:cs typeface="Poppins"/>
                <a:sym typeface="Akzidenz-Grotesk Bold"/>
              </a:rPr>
              <a:t>mindset</a:t>
            </a:r>
            <a:endParaRPr lang="en-US" sz="2000" b="1" dirty="0">
              <a:solidFill>
                <a:srgbClr val="E7A182"/>
              </a:solidFill>
              <a:latin typeface="Poppins"/>
              <a:ea typeface="Akzidenz-Grotesk Bold"/>
              <a:cs typeface="Poppins"/>
            </a:endParaRPr>
          </a:p>
          <a:p>
            <a:pPr algn="just" defTabSz="609630">
              <a:lnSpc>
                <a:spcPts val="2239"/>
              </a:lnSpc>
            </a:pPr>
            <a:endParaRPr lang="en-US" sz="1400" dirty="0">
              <a:solidFill>
                <a:srgbClr val="E7A182"/>
              </a:solidFill>
              <a:latin typeface="Poppins"/>
              <a:ea typeface="Akzidenz-Grotesk Bold"/>
              <a:cs typeface="Poppins"/>
            </a:endParaRPr>
          </a:p>
          <a:p>
            <a:pPr algn="just" defTabSz="609630"/>
            <a:r>
              <a:rPr lang="en-US" sz="1400" dirty="0">
                <a:solidFill>
                  <a:srgbClr val="FFFFFF"/>
                </a:solidFill>
                <a:latin typeface="Poppins"/>
                <a:ea typeface="Akzidenz-Grotesk Bold"/>
                <a:cs typeface="Poppins"/>
              </a:rPr>
              <a:t>How to inspire an optimum performance mindset and structure thinking to increase confidence, belief and intrinsic motivation.</a:t>
            </a:r>
            <a:endParaRPr lang="en-US" sz="1400">
              <a:solidFill>
                <a:srgbClr val="000000"/>
              </a:solidFill>
              <a:latin typeface="Poppins"/>
              <a:ea typeface="Akzidenz-Grotesk Bold"/>
              <a:cs typeface="Poppins"/>
            </a:endParaRPr>
          </a:p>
          <a:p>
            <a:pPr algn="just" defTabSz="609630"/>
            <a:endParaRPr lang="en-US" sz="1400" dirty="0">
              <a:solidFill>
                <a:srgbClr val="FFFFFF"/>
              </a:solidFill>
              <a:latin typeface="Poppins"/>
              <a:ea typeface="Akzidenz-Grotesk Bold"/>
              <a:cs typeface="Poppins"/>
            </a:endParaRPr>
          </a:p>
          <a:p>
            <a:pPr algn="just" defTabSz="609630">
              <a:lnSpc>
                <a:spcPts val="1919"/>
              </a:lnSpc>
            </a:pPr>
            <a:r>
              <a:rPr lang="en-US" sz="1400" dirty="0">
                <a:solidFill>
                  <a:srgbClr val="FFFFFF"/>
                </a:solidFill>
                <a:latin typeface="Poppins"/>
                <a:ea typeface="Akzidenz-Grotesk Bold"/>
                <a:cs typeface="Poppins"/>
              </a:rPr>
              <a:t>This section includes:</a:t>
            </a:r>
            <a:endParaRPr lang="en-US" sz="1400">
              <a:solidFill>
                <a:srgbClr val="000000"/>
              </a:solidFill>
              <a:latin typeface="Poppins"/>
              <a:ea typeface="Akzidenz-Grotesk Bold"/>
              <a:cs typeface="Poppins"/>
            </a:endParaRPr>
          </a:p>
          <a:p>
            <a:pPr algn="just" defTabSz="609630">
              <a:lnSpc>
                <a:spcPts val="1919"/>
              </a:lnSpc>
            </a:pPr>
            <a:endParaRPr lang="en-US" sz="1400" dirty="0">
              <a:solidFill>
                <a:srgbClr val="FFFFFF"/>
              </a:solidFill>
              <a:latin typeface="Poppins"/>
              <a:ea typeface="Akzidenz-Grotesk Bold"/>
              <a:cs typeface="Poppins"/>
            </a:endParaRPr>
          </a:p>
          <a:p>
            <a:pPr algn="just" defTabSz="609630">
              <a:lnSpc>
                <a:spcPts val="1919"/>
              </a:lnSpc>
            </a:pPr>
            <a:r>
              <a:rPr lang="en-US" sz="1400" dirty="0">
                <a:solidFill>
                  <a:srgbClr val="FFFFFF"/>
                </a:solidFill>
                <a:latin typeface="Poppins"/>
                <a:ea typeface="Akzidenz-Grotesk Bold"/>
                <a:cs typeface="Poppins"/>
              </a:rPr>
              <a:t>The positive impact on team culture when the vision is perfectly aligned with empowering beliefs and clear actions, and what it feels like when it isn’t!</a:t>
            </a:r>
            <a:endParaRPr lang="en-US" sz="1400">
              <a:solidFill>
                <a:srgbClr val="000000"/>
              </a:solidFill>
              <a:latin typeface="Poppins"/>
              <a:ea typeface="Akzidenz-Grotesk Bold"/>
              <a:cs typeface="Poppins"/>
            </a:endParaRPr>
          </a:p>
          <a:p>
            <a:pPr algn="just" defTabSz="609630">
              <a:lnSpc>
                <a:spcPts val="1919"/>
              </a:lnSpc>
            </a:pPr>
            <a:r>
              <a:rPr lang="en-US" sz="1400" dirty="0">
                <a:solidFill>
                  <a:srgbClr val="FFFFFF"/>
                </a:solidFill>
                <a:latin typeface="Poppins"/>
                <a:ea typeface="Akzidenz-Grotesk Bold"/>
                <a:cs typeface="Poppins"/>
              </a:rPr>
              <a:t>How to generate maximum intrinsic motivation by aligning individual aspirations, team objectives and a greater sense of shared purpose. </a:t>
            </a:r>
            <a:endParaRPr lang="en-US" sz="1400">
              <a:solidFill>
                <a:srgbClr val="000000"/>
              </a:solidFill>
              <a:latin typeface="Poppins"/>
              <a:ea typeface="Akzidenz-Grotesk Bold"/>
              <a:cs typeface="Poppins"/>
            </a:endParaRPr>
          </a:p>
          <a:p>
            <a:pPr algn="just" defTabSz="609630">
              <a:lnSpc>
                <a:spcPts val="1919"/>
              </a:lnSpc>
            </a:pPr>
            <a:endParaRPr lang="en-US" sz="1400" dirty="0">
              <a:solidFill>
                <a:srgbClr val="FFFFFF"/>
              </a:solidFill>
              <a:latin typeface="Poppins"/>
              <a:ea typeface="Akzidenz-Grotesk Bold"/>
              <a:cs typeface="Poppins"/>
            </a:endParaRPr>
          </a:p>
          <a:p>
            <a:pPr algn="just" defTabSz="609630">
              <a:lnSpc>
                <a:spcPts val="1919"/>
              </a:lnSpc>
            </a:pPr>
            <a:r>
              <a:rPr lang="en-US" sz="1400" dirty="0">
                <a:solidFill>
                  <a:srgbClr val="FFFFFF"/>
                </a:solidFill>
                <a:latin typeface="Poppins"/>
                <a:ea typeface="Akzidenz-Grotesk Bold"/>
                <a:cs typeface="Poppins"/>
              </a:rPr>
              <a:t>A powerful technique for helping team members build greater confidence in their ability to take on aim high objectives.</a:t>
            </a:r>
            <a:endParaRPr lang="en-US" sz="1400">
              <a:solidFill>
                <a:srgbClr val="000000"/>
              </a:solidFill>
              <a:latin typeface="Poppins"/>
              <a:ea typeface="Akzidenz-Grotesk Bold"/>
              <a:cs typeface="Poppins"/>
            </a:endParaRPr>
          </a:p>
          <a:p>
            <a:pPr algn="just" defTabSz="609630">
              <a:lnSpc>
                <a:spcPts val="1919"/>
              </a:lnSpc>
            </a:pPr>
            <a:endParaRPr lang="en-US" sz="1400" dirty="0">
              <a:solidFill>
                <a:srgbClr val="000000"/>
              </a:solidFill>
              <a:latin typeface="Poppins"/>
              <a:ea typeface="Akzidenz-Grotesk Bold"/>
              <a:cs typeface="Poppins"/>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AutoShape 2"/>
          <p:cNvSpPr/>
          <p:nvPr/>
        </p:nvSpPr>
        <p:spPr>
          <a:xfrm>
            <a:off x="685800" y="6003051"/>
            <a:ext cx="10820400" cy="5637"/>
          </a:xfrm>
          <a:prstGeom prst="line">
            <a:avLst/>
          </a:prstGeom>
          <a:ln w="19050" cap="flat">
            <a:solidFill>
              <a:srgbClr val="E7A182"/>
            </a:solidFill>
            <a:prstDash val="solid"/>
            <a:headEnd type="none" w="sm" len="sm"/>
            <a:tailEnd type="none" w="sm" len="sm"/>
          </a:ln>
        </p:spPr>
        <p:txBody>
          <a:bodyPr/>
          <a:lstStyle/>
          <a:p>
            <a:pPr defTabSz="609630"/>
            <a:endParaRPr lang="en-US" sz="1200">
              <a:solidFill>
                <a:prstClr val="black"/>
              </a:solidFill>
              <a:latin typeface="Calibri"/>
            </a:endParaRPr>
          </a:p>
        </p:txBody>
      </p:sp>
      <p:sp>
        <p:nvSpPr>
          <p:cNvPr id="3" name="Freeform 3"/>
          <p:cNvSpPr/>
          <p:nvPr/>
        </p:nvSpPr>
        <p:spPr>
          <a:xfrm>
            <a:off x="9938600" y="-311379"/>
            <a:ext cx="2114433" cy="1787753"/>
          </a:xfrm>
          <a:custGeom>
            <a:avLst/>
            <a:gdLst/>
            <a:ahLst/>
            <a:cxnLst/>
            <a:rect l="l" t="t" r="r" b="b"/>
            <a:pathLst>
              <a:path w="3171649" h="2681629">
                <a:moveTo>
                  <a:pt x="0" y="0"/>
                </a:moveTo>
                <a:lnTo>
                  <a:pt x="3171649" y="0"/>
                </a:lnTo>
                <a:lnTo>
                  <a:pt x="3171649" y="2681630"/>
                </a:lnTo>
                <a:lnTo>
                  <a:pt x="0" y="2681630"/>
                </a:lnTo>
                <a:lnTo>
                  <a:pt x="0" y="0"/>
                </a:lnTo>
                <a:close/>
              </a:path>
            </a:pathLst>
          </a:custGeom>
          <a:blipFill>
            <a:blip r:embed="rId2"/>
            <a:stretch>
              <a:fillRect/>
            </a:stretch>
          </a:blipFill>
        </p:spPr>
        <p:txBody>
          <a:bodyPr/>
          <a:lstStyle/>
          <a:p>
            <a:pPr defTabSz="609630"/>
            <a:endParaRPr lang="en-US" sz="1200">
              <a:solidFill>
                <a:prstClr val="black"/>
              </a:solidFill>
              <a:latin typeface="Calibri"/>
            </a:endParaRPr>
          </a:p>
        </p:txBody>
      </p:sp>
      <p:sp>
        <p:nvSpPr>
          <p:cNvPr id="4" name="Freeform 4"/>
          <p:cNvSpPr/>
          <p:nvPr/>
        </p:nvSpPr>
        <p:spPr>
          <a:xfrm>
            <a:off x="3279704" y="6008687"/>
            <a:ext cx="8912297" cy="849313"/>
          </a:xfrm>
          <a:custGeom>
            <a:avLst/>
            <a:gdLst/>
            <a:ahLst/>
            <a:cxnLst/>
            <a:rect l="l" t="t" r="r" b="b"/>
            <a:pathLst>
              <a:path w="13368445" h="1273970">
                <a:moveTo>
                  <a:pt x="0" y="0"/>
                </a:moveTo>
                <a:lnTo>
                  <a:pt x="13368445" y="0"/>
                </a:lnTo>
                <a:lnTo>
                  <a:pt x="13368445" y="1273970"/>
                </a:lnTo>
                <a:lnTo>
                  <a:pt x="0" y="1273970"/>
                </a:lnTo>
                <a:lnTo>
                  <a:pt x="0" y="0"/>
                </a:lnTo>
                <a:close/>
              </a:path>
            </a:pathLst>
          </a:custGeom>
          <a:blipFill>
            <a:blip r:embed="rId3"/>
            <a:stretch>
              <a:fillRect t="-249784" r="-4232" b="-45928"/>
            </a:stretch>
          </a:blipFill>
        </p:spPr>
        <p:txBody>
          <a:bodyPr/>
          <a:lstStyle/>
          <a:p>
            <a:pPr defTabSz="609630"/>
            <a:endParaRPr lang="en-US" sz="1200">
              <a:solidFill>
                <a:prstClr val="black"/>
              </a:solidFill>
              <a:latin typeface="Calibri"/>
            </a:endParaRPr>
          </a:p>
        </p:txBody>
      </p:sp>
      <p:sp>
        <p:nvSpPr>
          <p:cNvPr id="6" name="TextBox 6"/>
          <p:cNvSpPr txBox="1"/>
          <p:nvPr/>
        </p:nvSpPr>
        <p:spPr>
          <a:xfrm>
            <a:off x="685797" y="1188298"/>
            <a:ext cx="10818558" cy="3834127"/>
          </a:xfrm>
          <a:prstGeom prst="rect">
            <a:avLst/>
          </a:prstGeom>
        </p:spPr>
        <p:txBody>
          <a:bodyPr wrap="square" lIns="0" tIns="0" rIns="0" bIns="0" rtlCol="0" anchor="t">
            <a:spAutoFit/>
          </a:bodyPr>
          <a:lstStyle/>
          <a:p>
            <a:pPr algn="just" defTabSz="609630">
              <a:lnSpc>
                <a:spcPts val="2239"/>
              </a:lnSpc>
            </a:pPr>
            <a:r>
              <a:rPr lang="en-US" sz="2000" b="1" dirty="0">
                <a:solidFill>
                  <a:srgbClr val="FFFFFF"/>
                </a:solidFill>
                <a:latin typeface="Poppins"/>
                <a:ea typeface="Akzidenz-Grotesk Bold"/>
                <a:cs typeface="Akzidenz-Grotesk Bold"/>
                <a:sym typeface="Akzidenz-Grotesk Bold"/>
              </a:rPr>
              <a:t>Section 3 - </a:t>
            </a:r>
            <a:r>
              <a:rPr lang="en-US" sz="2000" b="1" dirty="0">
                <a:solidFill>
                  <a:srgbClr val="E7A182"/>
                </a:solidFill>
                <a:latin typeface="Poppins"/>
                <a:ea typeface="Akzidenz-Grotesk Bold"/>
                <a:cs typeface="Akzidenz-Grotesk Bold"/>
                <a:sym typeface="Akzidenz-Grotesk Bold"/>
              </a:rPr>
              <a:t>Stronger </a:t>
            </a:r>
            <a:r>
              <a:rPr lang="en-US" sz="2000" b="1" dirty="0">
                <a:solidFill>
                  <a:srgbClr val="FFFFFF"/>
                </a:solidFill>
                <a:latin typeface="Poppins"/>
                <a:ea typeface="Akzidenz-Grotesk Bold"/>
                <a:cs typeface="Akzidenz-Grotesk Bold"/>
                <a:sym typeface="Akzidenz-Grotesk Bold"/>
              </a:rPr>
              <a:t>– is the output of tapping into </a:t>
            </a:r>
            <a:r>
              <a:rPr lang="en-US" sz="2000" b="1" dirty="0">
                <a:solidFill>
                  <a:srgbClr val="E7A182"/>
                </a:solidFill>
                <a:latin typeface="Poppins"/>
                <a:ea typeface="Akzidenz-Grotesk Bold"/>
                <a:cs typeface="Akzidenz-Grotesk Bold"/>
                <a:sym typeface="Akzidenz-Grotesk Bold"/>
              </a:rPr>
              <a:t>resilience</a:t>
            </a:r>
            <a:endParaRPr lang="en-US" sz="2000" b="1" dirty="0">
              <a:solidFill>
                <a:srgbClr val="E7A182"/>
              </a:solidFill>
              <a:latin typeface="Poppins"/>
              <a:ea typeface="Akzidenz-Grotesk Bold"/>
              <a:cs typeface="Akzidenz-Grotesk Bold"/>
            </a:endParaRPr>
          </a:p>
          <a:p>
            <a:pPr algn="just" defTabSz="609630">
              <a:lnSpc>
                <a:spcPts val="2239"/>
              </a:lnSpc>
            </a:pPr>
            <a:endParaRPr lang="en-US" sz="1400" dirty="0">
              <a:solidFill>
                <a:srgbClr val="E7A182"/>
              </a:solidFill>
              <a:latin typeface="Poppins"/>
              <a:ea typeface="Akzidenz-Grotesk Bold"/>
              <a:cs typeface="Akzidenz-Grotesk Bold"/>
            </a:endParaRPr>
          </a:p>
          <a:p>
            <a:pPr algn="just" defTabSz="609630">
              <a:lnSpc>
                <a:spcPts val="1919"/>
              </a:lnSpc>
            </a:pPr>
            <a:r>
              <a:rPr lang="en-US" sz="1400" dirty="0">
                <a:solidFill>
                  <a:srgbClr val="FFFFFF"/>
                </a:solidFill>
                <a:latin typeface="Poppins"/>
                <a:ea typeface="Akzidenz-Grotesk Bold"/>
                <a:cs typeface="Segoe UI"/>
              </a:rPr>
              <a:t>How to build resilience and lean into hard tasks and circumstances with a sense increased confidence and determination.</a:t>
            </a:r>
            <a:endParaRPr lang="en-US" sz="1400">
              <a:solidFill>
                <a:srgbClr val="000000"/>
              </a:solidFill>
              <a:latin typeface="Poppins"/>
              <a:ea typeface="Akzidenz-Grotesk Bold"/>
              <a:cs typeface="Segoe UI"/>
            </a:endParaRPr>
          </a:p>
          <a:p>
            <a:pPr algn="just" defTabSz="609630">
              <a:lnSpc>
                <a:spcPts val="1919"/>
              </a:lnSpc>
            </a:pPr>
            <a:endParaRPr lang="en-US" sz="1400" dirty="0">
              <a:solidFill>
                <a:srgbClr val="000000"/>
              </a:solidFill>
              <a:latin typeface="Poppins"/>
              <a:ea typeface="Akzidenz-Grotesk Bold"/>
              <a:cs typeface="Segoe UI"/>
            </a:endParaRPr>
          </a:p>
          <a:p>
            <a:pPr algn="just" defTabSz="609630">
              <a:lnSpc>
                <a:spcPts val="1919"/>
              </a:lnSpc>
            </a:pPr>
            <a:r>
              <a:rPr lang="en-US" sz="1400" dirty="0">
                <a:solidFill>
                  <a:srgbClr val="FFFFFF"/>
                </a:solidFill>
                <a:latin typeface="Poppins"/>
                <a:ea typeface="Akzidenz-Grotesk Bold"/>
                <a:cs typeface="Segoe UI"/>
              </a:rPr>
              <a:t>This section includes:</a:t>
            </a:r>
            <a:endParaRPr lang="en-US" sz="1400">
              <a:solidFill>
                <a:srgbClr val="000000"/>
              </a:solidFill>
              <a:latin typeface="Poppins"/>
              <a:ea typeface="Akzidenz-Grotesk Bold"/>
              <a:cs typeface="Segoe UI"/>
            </a:endParaRPr>
          </a:p>
          <a:p>
            <a:pPr algn="just" defTabSz="609630">
              <a:lnSpc>
                <a:spcPts val="1919"/>
              </a:lnSpc>
            </a:pPr>
            <a:endParaRPr lang="en-US" sz="1400" dirty="0">
              <a:solidFill>
                <a:srgbClr val="000000"/>
              </a:solidFill>
              <a:latin typeface="Poppins"/>
              <a:ea typeface="Akzidenz-Grotesk Bold"/>
              <a:cs typeface="Segoe UI"/>
            </a:endParaRPr>
          </a:p>
          <a:p>
            <a:pPr algn="just" defTabSz="609630">
              <a:lnSpc>
                <a:spcPts val="1919"/>
              </a:lnSpc>
            </a:pPr>
            <a:r>
              <a:rPr lang="en-US" sz="1400" dirty="0">
                <a:solidFill>
                  <a:srgbClr val="FFFFFF"/>
                </a:solidFill>
                <a:latin typeface="Poppins"/>
                <a:ea typeface="Akzidenz-Grotesk Bold"/>
                <a:cs typeface="Segoe UI"/>
              </a:rPr>
              <a:t>The primary goal of this section is to facilitate a paradigm shift that empowers teams to confront and embrace challenging tasks essential for achieving their performance objectives. We will provide them with a toolbox of evidence-based strategies grounded in neuroscience and performance psychology to enhance confidence, momentum, and willpower.</a:t>
            </a:r>
            <a:endParaRPr lang="en-US" sz="1400">
              <a:solidFill>
                <a:srgbClr val="000000"/>
              </a:solidFill>
              <a:latin typeface="Poppins"/>
              <a:ea typeface="Akzidenz-Grotesk Bold"/>
              <a:cs typeface="Segoe UI"/>
            </a:endParaRPr>
          </a:p>
          <a:p>
            <a:pPr algn="just" defTabSz="609630">
              <a:lnSpc>
                <a:spcPts val="1919"/>
              </a:lnSpc>
            </a:pPr>
            <a:endParaRPr lang="en-US" sz="1400" dirty="0">
              <a:solidFill>
                <a:srgbClr val="000000"/>
              </a:solidFill>
              <a:latin typeface="Poppins"/>
              <a:ea typeface="Akzidenz-Grotesk Bold"/>
              <a:cs typeface="Segoe UI"/>
            </a:endParaRPr>
          </a:p>
          <a:p>
            <a:pPr algn="just" defTabSz="609630">
              <a:lnSpc>
                <a:spcPts val="2239"/>
              </a:lnSpc>
            </a:pPr>
            <a:endParaRPr lang="en-US" sz="1400" dirty="0">
              <a:solidFill>
                <a:srgbClr val="E7A182"/>
              </a:solidFill>
              <a:latin typeface="Poppins"/>
              <a:ea typeface="Akzidenz-Grotesk Bold"/>
              <a:cs typeface="Akzidenz-Grotesk Bold"/>
            </a:endParaRPr>
          </a:p>
          <a:p>
            <a:pPr algn="just" defTabSz="609630">
              <a:lnSpc>
                <a:spcPts val="2239"/>
              </a:lnSpc>
            </a:pPr>
            <a:endParaRPr lang="en-US" sz="1400" dirty="0">
              <a:solidFill>
                <a:srgbClr val="E7A182"/>
              </a:solidFill>
              <a:latin typeface="Poppins"/>
              <a:ea typeface="Akzidenz-Grotesk Bold"/>
              <a:cs typeface="Akzidenz-Grotesk Bold"/>
            </a:endParaRPr>
          </a:p>
          <a:p>
            <a:pPr algn="just" defTabSz="609630">
              <a:lnSpc>
                <a:spcPts val="2239"/>
              </a:lnSpc>
            </a:pPr>
            <a:endParaRPr lang="en-US" sz="1400" dirty="0">
              <a:solidFill>
                <a:srgbClr val="E7A182"/>
              </a:solidFill>
              <a:latin typeface="Poppins"/>
              <a:ea typeface="Akzidenz-Grotesk Bold"/>
              <a:cs typeface="Akzidenz-Grotesk Bold"/>
            </a:endParaRPr>
          </a:p>
        </p:txBody>
      </p:sp>
      <p:sp>
        <p:nvSpPr>
          <p:cNvPr id="8" name="TextBox 5">
            <a:extLst>
              <a:ext uri="{FF2B5EF4-FFF2-40B4-BE49-F238E27FC236}">
                <a16:creationId xmlns:a16="http://schemas.microsoft.com/office/drawing/2014/main" id="{954CCEAA-5428-956F-F3E3-496C1F9F1A97}"/>
              </a:ext>
            </a:extLst>
          </p:cNvPr>
          <p:cNvSpPr txBox="1"/>
          <p:nvPr/>
        </p:nvSpPr>
        <p:spPr>
          <a:xfrm>
            <a:off x="685796" y="4441344"/>
            <a:ext cx="10818559" cy="1557093"/>
          </a:xfrm>
          <a:prstGeom prst="rect">
            <a:avLst/>
          </a:prstGeom>
        </p:spPr>
        <p:txBody>
          <a:bodyPr wrap="square" lIns="0" tIns="0" rIns="0" bIns="0" rtlCol="0" anchor="t">
            <a:spAutoFit/>
          </a:bodyPr>
          <a:lstStyle/>
          <a:p>
            <a:pPr algn="just" defTabSz="609630">
              <a:lnSpc>
                <a:spcPts val="2239"/>
              </a:lnSpc>
            </a:pPr>
            <a:r>
              <a:rPr lang="en-US" sz="2000" b="1" dirty="0">
                <a:solidFill>
                  <a:srgbClr val="FFFFFF"/>
                </a:solidFill>
                <a:latin typeface="Poppins"/>
                <a:ea typeface="Akzidenz-Grotesk Bold"/>
                <a:cs typeface="Akzidenz-Grotesk Bold"/>
                <a:sym typeface="Akzidenz-Grotesk Bold"/>
              </a:rPr>
              <a:t>Finale: </a:t>
            </a:r>
            <a:r>
              <a:rPr lang="en-US" sz="2000" b="1" dirty="0">
                <a:solidFill>
                  <a:srgbClr val="E7A182"/>
                </a:solidFill>
                <a:latin typeface="Poppins"/>
                <a:ea typeface="Akzidenz-Grotesk Bold"/>
                <a:cs typeface="Akzidenz-Grotesk Bold"/>
                <a:sym typeface="Akzidenz-Grotesk Bold"/>
              </a:rPr>
              <a:t>Bringing It All Together</a:t>
            </a:r>
            <a:endParaRPr lang="en-US" sz="2000" b="1" dirty="0">
              <a:solidFill>
                <a:srgbClr val="E7A182"/>
              </a:solidFill>
              <a:latin typeface="Poppins"/>
              <a:ea typeface="Akzidenz-Grotesk Bold"/>
              <a:cs typeface="Akzidenz-Grotesk Bold"/>
            </a:endParaRPr>
          </a:p>
          <a:p>
            <a:pPr algn="just" defTabSz="609630">
              <a:lnSpc>
                <a:spcPts val="2239"/>
              </a:lnSpc>
            </a:pPr>
            <a:endParaRPr lang="en-US" sz="1400" dirty="0">
              <a:solidFill>
                <a:srgbClr val="E7A182"/>
              </a:solidFill>
              <a:latin typeface="Poppins"/>
              <a:ea typeface="Akzidenz-Grotesk Bold"/>
              <a:cs typeface="Akzidenz-Grotesk Bold"/>
            </a:endParaRPr>
          </a:p>
          <a:p>
            <a:pPr algn="just" defTabSz="609630">
              <a:lnSpc>
                <a:spcPts val="1919"/>
              </a:lnSpc>
            </a:pPr>
            <a:r>
              <a:rPr lang="en-US" sz="1400" dirty="0">
                <a:solidFill>
                  <a:srgbClr val="FFFFFF"/>
                </a:solidFill>
                <a:latin typeface="Poppins"/>
                <a:cs typeface="Segoe UI"/>
              </a:rPr>
              <a:t>We bring the session to a close with a dynamic and memorable activity that pulls the three sections of the session together.  Participants will walk away equipped with actionable strategies for their development and the subsequent impact these will have on both individual and team performance.</a:t>
            </a:r>
            <a:endParaRPr lang="en-US" sz="1400" dirty="0">
              <a:latin typeface="Poppins"/>
              <a:cs typeface="Poppins"/>
            </a:endParaRPr>
          </a:p>
          <a:p>
            <a:pPr algn="just" defTabSz="609630">
              <a:lnSpc>
                <a:spcPts val="2239"/>
              </a:lnSpc>
            </a:pPr>
            <a:endParaRPr lang="en-US" sz="1400" dirty="0">
              <a:solidFill>
                <a:srgbClr val="E7A182"/>
              </a:solidFill>
              <a:latin typeface="Poppins"/>
              <a:ea typeface="Akzidenz-Grotesk Bold"/>
              <a:cs typeface="Akzidenz-Grotesk Bold"/>
            </a:endParaRPr>
          </a:p>
        </p:txBody>
      </p:sp>
    </p:spTree>
    <p:extLst>
      <p:ext uri="{BB962C8B-B14F-4D97-AF65-F5344CB8AC3E}">
        <p14:creationId xmlns:p14="http://schemas.microsoft.com/office/powerpoint/2010/main" val="4071824965"/>
      </p:ext>
    </p:extLst>
  </p:cSld>
  <p:clrMapOvr>
    <a:masterClrMapping/>
  </p:clrMapOvr>
  <p:transition>
    <p:fade/>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537</Words>
  <Application>Microsoft Office PowerPoint</Application>
  <PresentationFormat>Widescreen</PresentationFormat>
  <Paragraphs>40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1_Office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Jim Steele</dc:creator>
  <cp:lastModifiedBy>Jim Steele</cp:lastModifiedBy>
  <cp:revision>118</cp:revision>
  <dcterms:created xsi:type="dcterms:W3CDTF">2024-11-18T14:35:32Z</dcterms:created>
  <dcterms:modified xsi:type="dcterms:W3CDTF">2024-11-25T14:36:57Z</dcterms:modified>
</cp:coreProperties>
</file>